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8"/>
  </p:notesMasterIdLst>
  <p:handoutMasterIdLst>
    <p:handoutMasterId r:id="rId29"/>
  </p:handoutMasterIdLst>
  <p:sldIdLst>
    <p:sldId id="256" r:id="rId2"/>
    <p:sldId id="272" r:id="rId3"/>
    <p:sldId id="257" r:id="rId4"/>
    <p:sldId id="258" r:id="rId5"/>
    <p:sldId id="270" r:id="rId6"/>
    <p:sldId id="271" r:id="rId7"/>
    <p:sldId id="259" r:id="rId8"/>
    <p:sldId id="262" r:id="rId9"/>
    <p:sldId id="263" r:id="rId10"/>
    <p:sldId id="266" r:id="rId11"/>
    <p:sldId id="265" r:id="rId12"/>
    <p:sldId id="264" r:id="rId13"/>
    <p:sldId id="261" r:id="rId14"/>
    <p:sldId id="267" r:id="rId15"/>
    <p:sldId id="269" r:id="rId16"/>
    <p:sldId id="268" r:id="rId17"/>
    <p:sldId id="273" r:id="rId18"/>
    <p:sldId id="274" r:id="rId19"/>
    <p:sldId id="275" r:id="rId20"/>
    <p:sldId id="276" r:id="rId21"/>
    <p:sldId id="281" r:id="rId22"/>
    <p:sldId id="282" r:id="rId23"/>
    <p:sldId id="277" r:id="rId24"/>
    <p:sldId id="278" r:id="rId25"/>
    <p:sldId id="279" r:id="rId26"/>
    <p:sldId id="280" r:id="rId27"/>
  </p:sldIdLst>
  <p:sldSz cx="7315200" cy="5486400" type="B5JIS"/>
  <p:notesSz cx="6858000" cy="9144000"/>
  <p:defaultTextStyle>
    <a:defPPr>
      <a:defRPr lang="en-US"/>
    </a:defPPr>
    <a:lvl1pPr marL="0" algn="l" defTabSz="775777" rtl="0" eaLnBrk="1" latinLnBrk="0" hangingPunct="1">
      <a:defRPr sz="1500" kern="1200">
        <a:solidFill>
          <a:schemeClr val="tx1"/>
        </a:solidFill>
        <a:latin typeface="+mn-lt"/>
        <a:ea typeface="+mn-ea"/>
        <a:cs typeface="+mn-cs"/>
      </a:defRPr>
    </a:lvl1pPr>
    <a:lvl2pPr marL="387888" algn="l" defTabSz="775777" rtl="0" eaLnBrk="1" latinLnBrk="0" hangingPunct="1">
      <a:defRPr sz="1500" kern="1200">
        <a:solidFill>
          <a:schemeClr val="tx1"/>
        </a:solidFill>
        <a:latin typeface="+mn-lt"/>
        <a:ea typeface="+mn-ea"/>
        <a:cs typeface="+mn-cs"/>
      </a:defRPr>
    </a:lvl2pPr>
    <a:lvl3pPr marL="775777" algn="l" defTabSz="775777" rtl="0" eaLnBrk="1" latinLnBrk="0" hangingPunct="1">
      <a:defRPr sz="1500" kern="1200">
        <a:solidFill>
          <a:schemeClr val="tx1"/>
        </a:solidFill>
        <a:latin typeface="+mn-lt"/>
        <a:ea typeface="+mn-ea"/>
        <a:cs typeface="+mn-cs"/>
      </a:defRPr>
    </a:lvl3pPr>
    <a:lvl4pPr marL="1163665" algn="l" defTabSz="775777" rtl="0" eaLnBrk="1" latinLnBrk="0" hangingPunct="1">
      <a:defRPr sz="1500" kern="1200">
        <a:solidFill>
          <a:schemeClr val="tx1"/>
        </a:solidFill>
        <a:latin typeface="+mn-lt"/>
        <a:ea typeface="+mn-ea"/>
        <a:cs typeface="+mn-cs"/>
      </a:defRPr>
    </a:lvl4pPr>
    <a:lvl5pPr marL="1551554" algn="l" defTabSz="775777" rtl="0" eaLnBrk="1" latinLnBrk="0" hangingPunct="1">
      <a:defRPr sz="1500" kern="1200">
        <a:solidFill>
          <a:schemeClr val="tx1"/>
        </a:solidFill>
        <a:latin typeface="+mn-lt"/>
        <a:ea typeface="+mn-ea"/>
        <a:cs typeface="+mn-cs"/>
      </a:defRPr>
    </a:lvl5pPr>
    <a:lvl6pPr marL="1939442" algn="l" defTabSz="775777" rtl="0" eaLnBrk="1" latinLnBrk="0" hangingPunct="1">
      <a:defRPr sz="1500" kern="1200">
        <a:solidFill>
          <a:schemeClr val="tx1"/>
        </a:solidFill>
        <a:latin typeface="+mn-lt"/>
        <a:ea typeface="+mn-ea"/>
        <a:cs typeface="+mn-cs"/>
      </a:defRPr>
    </a:lvl6pPr>
    <a:lvl7pPr marL="2327331" algn="l" defTabSz="775777" rtl="0" eaLnBrk="1" latinLnBrk="0" hangingPunct="1">
      <a:defRPr sz="1500" kern="1200">
        <a:solidFill>
          <a:schemeClr val="tx1"/>
        </a:solidFill>
        <a:latin typeface="+mn-lt"/>
        <a:ea typeface="+mn-ea"/>
        <a:cs typeface="+mn-cs"/>
      </a:defRPr>
    </a:lvl7pPr>
    <a:lvl8pPr marL="2715219" algn="l" defTabSz="775777" rtl="0" eaLnBrk="1" latinLnBrk="0" hangingPunct="1">
      <a:defRPr sz="1500" kern="1200">
        <a:solidFill>
          <a:schemeClr val="tx1"/>
        </a:solidFill>
        <a:latin typeface="+mn-lt"/>
        <a:ea typeface="+mn-ea"/>
        <a:cs typeface="+mn-cs"/>
      </a:defRPr>
    </a:lvl8pPr>
    <a:lvl9pPr marL="3103108" algn="l" defTabSz="775777" rtl="0" eaLnBrk="1" latinLnBrk="0" hangingPunct="1">
      <a:defRPr sz="15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795" autoAdjust="0"/>
    <p:restoredTop sz="91609" autoAdjust="0"/>
  </p:normalViewPr>
  <p:slideViewPr>
    <p:cSldViewPr>
      <p:cViewPr varScale="1">
        <p:scale>
          <a:sx n="97" d="100"/>
          <a:sy n="97" d="100"/>
        </p:scale>
        <p:origin x="-1973" y="-82"/>
      </p:cViewPr>
      <p:guideLst>
        <p:guide orient="horz" pos="1728"/>
        <p:guide pos="2304"/>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92" d="100"/>
          <a:sy n="92" d="100"/>
        </p:scale>
        <p:origin x="-3780"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FE313F3-4922-4CF2-97C6-7529967DD271}" type="datetimeFigureOut">
              <a:rPr lang="en-US" smtClean="0"/>
              <a:pPr/>
              <a:t>9/29/2016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09D844-0871-42AB-B0EF-448E889ECE90}"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DF83E-7AE8-48A3-9786-3CD05B9A9A87}" type="datetimeFigureOut">
              <a:rPr lang="en-US" smtClean="0"/>
              <a:pPr/>
              <a:t>9/29/2016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C18CF9-6457-42BA-BD7B-01376070CA8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775777" rtl="0" eaLnBrk="1" latinLnBrk="0" hangingPunct="1">
      <a:defRPr sz="1000" kern="1200">
        <a:solidFill>
          <a:schemeClr val="tx1"/>
        </a:solidFill>
        <a:latin typeface="+mn-lt"/>
        <a:ea typeface="+mn-ea"/>
        <a:cs typeface="+mn-cs"/>
      </a:defRPr>
    </a:lvl1pPr>
    <a:lvl2pPr marL="387888" algn="l" defTabSz="775777" rtl="0" eaLnBrk="1" latinLnBrk="0" hangingPunct="1">
      <a:defRPr sz="1000" kern="1200">
        <a:solidFill>
          <a:schemeClr val="tx1"/>
        </a:solidFill>
        <a:latin typeface="+mn-lt"/>
        <a:ea typeface="+mn-ea"/>
        <a:cs typeface="+mn-cs"/>
      </a:defRPr>
    </a:lvl2pPr>
    <a:lvl3pPr marL="775777" algn="l" defTabSz="775777" rtl="0" eaLnBrk="1" latinLnBrk="0" hangingPunct="1">
      <a:defRPr sz="1000" kern="1200">
        <a:solidFill>
          <a:schemeClr val="tx1"/>
        </a:solidFill>
        <a:latin typeface="+mn-lt"/>
        <a:ea typeface="+mn-ea"/>
        <a:cs typeface="+mn-cs"/>
      </a:defRPr>
    </a:lvl3pPr>
    <a:lvl4pPr marL="1163665" algn="l" defTabSz="775777" rtl="0" eaLnBrk="1" latinLnBrk="0" hangingPunct="1">
      <a:defRPr sz="1000" kern="1200">
        <a:solidFill>
          <a:schemeClr val="tx1"/>
        </a:solidFill>
        <a:latin typeface="+mn-lt"/>
        <a:ea typeface="+mn-ea"/>
        <a:cs typeface="+mn-cs"/>
      </a:defRPr>
    </a:lvl4pPr>
    <a:lvl5pPr marL="1551554" algn="l" defTabSz="775777" rtl="0" eaLnBrk="1" latinLnBrk="0" hangingPunct="1">
      <a:defRPr sz="1000" kern="1200">
        <a:solidFill>
          <a:schemeClr val="tx1"/>
        </a:solidFill>
        <a:latin typeface="+mn-lt"/>
        <a:ea typeface="+mn-ea"/>
        <a:cs typeface="+mn-cs"/>
      </a:defRPr>
    </a:lvl5pPr>
    <a:lvl6pPr marL="1939442" algn="l" defTabSz="775777" rtl="0" eaLnBrk="1" latinLnBrk="0" hangingPunct="1">
      <a:defRPr sz="1000" kern="1200">
        <a:solidFill>
          <a:schemeClr val="tx1"/>
        </a:solidFill>
        <a:latin typeface="+mn-lt"/>
        <a:ea typeface="+mn-ea"/>
        <a:cs typeface="+mn-cs"/>
      </a:defRPr>
    </a:lvl6pPr>
    <a:lvl7pPr marL="2327331" algn="l" defTabSz="775777" rtl="0" eaLnBrk="1" latinLnBrk="0" hangingPunct="1">
      <a:defRPr sz="1000" kern="1200">
        <a:solidFill>
          <a:schemeClr val="tx1"/>
        </a:solidFill>
        <a:latin typeface="+mn-lt"/>
        <a:ea typeface="+mn-ea"/>
        <a:cs typeface="+mn-cs"/>
      </a:defRPr>
    </a:lvl7pPr>
    <a:lvl8pPr marL="2715219" algn="l" defTabSz="775777" rtl="0" eaLnBrk="1" latinLnBrk="0" hangingPunct="1">
      <a:defRPr sz="1000" kern="1200">
        <a:solidFill>
          <a:schemeClr val="tx1"/>
        </a:solidFill>
        <a:latin typeface="+mn-lt"/>
        <a:ea typeface="+mn-ea"/>
        <a:cs typeface="+mn-cs"/>
      </a:defRPr>
    </a:lvl8pPr>
    <a:lvl9pPr marL="3103108" algn="l" defTabSz="775777" rtl="0" eaLnBrk="1" latinLnBrk="0" hangingPunct="1">
      <a:defRPr sz="1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975360" y="3108960"/>
            <a:ext cx="5486400" cy="792480"/>
          </a:xfrm>
        </p:spPr>
        <p:txBody>
          <a:bodyPr anchor="t" anchorCtr="0"/>
          <a:lstStyle>
            <a:lvl1pPr algn="r">
              <a:defRPr sz="27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975360" y="4099560"/>
            <a:ext cx="5486400" cy="426720"/>
          </a:xfrm>
        </p:spPr>
        <p:txBody>
          <a:bodyPr/>
          <a:lstStyle>
            <a:lvl1pPr marL="0" indent="0" algn="r">
              <a:buNone/>
              <a:defRPr sz="1700">
                <a:solidFill>
                  <a:schemeClr val="tx2"/>
                </a:solidFill>
                <a:latin typeface="+mj-lt"/>
                <a:ea typeface="+mj-ea"/>
                <a:cs typeface="+mj-cs"/>
              </a:defRPr>
            </a:lvl1pPr>
            <a:lvl2pPr marL="387888" indent="0" algn="ctr">
              <a:buNone/>
            </a:lvl2pPr>
            <a:lvl3pPr marL="775777" indent="0" algn="ctr">
              <a:buNone/>
            </a:lvl3pPr>
            <a:lvl4pPr marL="1163665" indent="0" algn="ctr">
              <a:buNone/>
            </a:lvl4pPr>
            <a:lvl5pPr marL="1551554" indent="0" algn="ctr">
              <a:buNone/>
            </a:lvl5pPr>
            <a:lvl6pPr marL="1939442" indent="0" algn="ctr">
              <a:buNone/>
            </a:lvl6pPr>
            <a:lvl7pPr marL="2327331" indent="0" algn="ctr">
              <a:buNone/>
            </a:lvl7pPr>
            <a:lvl8pPr marL="2715219" indent="0" algn="ctr">
              <a:buNone/>
            </a:lvl8pPr>
            <a:lvl9pPr marL="3103108"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5120640" y="5084064"/>
            <a:ext cx="1828800" cy="292608"/>
          </a:xfrm>
          <a:prstGeom prst="rect">
            <a:avLst/>
          </a:prstGeom>
        </p:spPr>
        <p:txBody>
          <a:bodyPr/>
          <a:lstStyle>
            <a:lvl1pPr>
              <a:defRPr sz="1200"/>
            </a:lvl1pPr>
          </a:lstStyle>
          <a:p>
            <a:fld id="{1D8BD707-D9CF-40AE-B4C6-C98DA3205C09}" type="datetimeFigureOut">
              <a:rPr lang="en-US" smtClean="0"/>
              <a:pPr/>
              <a:t>9/29/2016</a:t>
            </a:fld>
            <a:endParaRPr lang="en-US"/>
          </a:p>
        </p:txBody>
      </p:sp>
      <p:sp>
        <p:nvSpPr>
          <p:cNvPr id="17" name="Footer Placeholder 16"/>
          <p:cNvSpPr>
            <a:spLocks noGrp="1"/>
          </p:cNvSpPr>
          <p:nvPr>
            <p:ph type="ftr" sz="quarter" idx="11"/>
          </p:nvPr>
        </p:nvSpPr>
        <p:spPr>
          <a:xfrm>
            <a:off x="2318918" y="5084064"/>
            <a:ext cx="2779776" cy="292608"/>
          </a:xfrm>
          <a:prstGeom prst="rect">
            <a:avLst/>
          </a:prstGeom>
        </p:spPr>
        <p:txBody>
          <a:bodyPr lIns="77578" tIns="38789" rIns="77578" bIns="38789"/>
          <a:lstStyle/>
          <a:p>
            <a:endParaRPr lang="en-US"/>
          </a:p>
        </p:txBody>
      </p:sp>
      <p:sp>
        <p:nvSpPr>
          <p:cNvPr id="29" name="Slide Number Placeholder 28"/>
          <p:cNvSpPr>
            <a:spLocks noGrp="1"/>
          </p:cNvSpPr>
          <p:nvPr>
            <p:ph type="sldNum" sz="quarter" idx="12"/>
          </p:nvPr>
        </p:nvSpPr>
        <p:spPr>
          <a:xfrm>
            <a:off x="972922" y="5084064"/>
            <a:ext cx="975360" cy="292608"/>
          </a:xfrm>
          <a:prstGeom prst="rect">
            <a:avLst/>
          </a:prstGeom>
        </p:spPr>
        <p:txBody>
          <a:bodyPr lIns="77578" tIns="38789" rIns="77578" bIns="38789"/>
          <a:lstStyle/>
          <a:p>
            <a:fld id="{B6F15528-21DE-4FAA-801E-634DDDAF4B2B}" type="slidenum">
              <a:rPr lang="en-US" smtClean="0"/>
              <a:pPr/>
              <a:t>‹#›</a:t>
            </a:fld>
            <a:endParaRPr lang="en-US"/>
          </a:p>
        </p:txBody>
      </p:sp>
      <p:sp>
        <p:nvSpPr>
          <p:cNvPr id="21" name="Rectangle 20"/>
          <p:cNvSpPr/>
          <p:nvPr/>
        </p:nvSpPr>
        <p:spPr>
          <a:xfrm>
            <a:off x="723900" y="2918460"/>
            <a:ext cx="5852160" cy="1024128"/>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33" name="Rectangle 32"/>
          <p:cNvSpPr/>
          <p:nvPr/>
        </p:nvSpPr>
        <p:spPr>
          <a:xfrm>
            <a:off x="731520" y="4038600"/>
            <a:ext cx="5852160" cy="54864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22" name="Rectangle 21"/>
          <p:cNvSpPr/>
          <p:nvPr/>
        </p:nvSpPr>
        <p:spPr>
          <a:xfrm>
            <a:off x="723900" y="2918460"/>
            <a:ext cx="182880" cy="1024128"/>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32" name="Rectangle 31"/>
          <p:cNvSpPr/>
          <p:nvPr/>
        </p:nvSpPr>
        <p:spPr>
          <a:xfrm>
            <a:off x="731520" y="4038600"/>
            <a:ext cx="182880" cy="54864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152400" y="762000"/>
            <a:ext cx="7010400" cy="419100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buFont typeface="Wingdings" pitchFamily="2" charset="2"/>
              <a:buChar char="§"/>
              <a:defRPr sz="800">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endParaRPr lang="en-US" dirty="0" smtClean="0"/>
          </a:p>
        </p:txBody>
      </p:sp>
      <p:sp>
        <p:nvSpPr>
          <p:cNvPr id="6" name="Content Placeholder 7"/>
          <p:cNvSpPr>
            <a:spLocks noGrp="1"/>
          </p:cNvSpPr>
          <p:nvPr>
            <p:ph sz="quarter" idx="10" hasCustomPrompt="1"/>
          </p:nvPr>
        </p:nvSpPr>
        <p:spPr>
          <a:xfrm>
            <a:off x="152400" y="5029200"/>
            <a:ext cx="7010400" cy="228600"/>
          </a:xfrm>
        </p:spPr>
        <p:txBody>
          <a:bodyPr>
            <a:noAutofit/>
          </a:bodyPr>
          <a:lstStyle>
            <a:lvl1pPr>
              <a:defRPr sz="6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buFont typeface="Wingdings" pitchFamily="2" charset="2"/>
              <a:buNone/>
              <a:defRPr sz="800">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style1</a:t>
            </a:r>
          </a:p>
        </p:txBody>
      </p:sp>
      <p:sp>
        <p:nvSpPr>
          <p:cNvPr id="11" name="Title 10"/>
          <p:cNvSpPr>
            <a:spLocks noGrp="1"/>
          </p:cNvSpPr>
          <p:nvPr>
            <p:ph type="title"/>
          </p:nvPr>
        </p:nvSpPr>
        <p:spPr>
          <a:xfrm>
            <a:off x="152400" y="76200"/>
            <a:ext cx="2133600" cy="609600"/>
          </a:xfrm>
        </p:spPr>
        <p:txBody>
          <a:bodyPr>
            <a:normAutofit/>
          </a:bodyPr>
          <a:lstStyle>
            <a:lvl1pPr algn="r">
              <a:defRPr sz="1200"/>
            </a:lvl1pPr>
          </a:lstStyle>
          <a:p>
            <a:r>
              <a:rPr lang="en-US" dirty="0" smtClean="0"/>
              <a:t>Click to edit Master title style</a:t>
            </a:r>
            <a:endParaRPr lang="en-US" dirty="0"/>
          </a:p>
        </p:txBody>
      </p:sp>
      <p:sp>
        <p:nvSpPr>
          <p:cNvPr id="15" name="Text Placeholder 14"/>
          <p:cNvSpPr>
            <a:spLocks noGrp="1"/>
          </p:cNvSpPr>
          <p:nvPr>
            <p:ph type="body" sz="quarter" idx="11"/>
          </p:nvPr>
        </p:nvSpPr>
        <p:spPr>
          <a:xfrm>
            <a:off x="2438400" y="76200"/>
            <a:ext cx="4724400" cy="609600"/>
          </a:xfrm>
        </p:spPr>
        <p:txBody>
          <a:bodyPr anchor="b"/>
          <a:lstStyle>
            <a:lvl1pPr algn="l">
              <a:lnSpc>
                <a:spcPct val="100000"/>
              </a:lnSpc>
              <a:buNone/>
              <a:defRPr sz="1200" b="1">
                <a:latin typeface="Microsoft YaHei" pitchFamily="34" charset="-122"/>
                <a:ea typeface="Microsoft YaHei" pitchFamily="34" charset="-122"/>
                <a:cs typeface="Microsoft Tai Le" pitchFamily="34" charset="0"/>
              </a:defRPr>
            </a:lvl1pPr>
          </a:lstStyle>
          <a:p>
            <a:pPr lvl="0"/>
            <a:r>
              <a:rPr lang="en-US" dirty="0"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
          </p:nvPr>
        </p:nvSpPr>
        <p:spPr>
          <a:xfrm>
            <a:off x="152400" y="838200"/>
            <a:ext cx="3446679" cy="41910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1" name="Content Placeholder 10"/>
          <p:cNvSpPr>
            <a:spLocks noGrp="1"/>
          </p:cNvSpPr>
          <p:nvPr>
            <p:ph sz="quarter" idx="2"/>
          </p:nvPr>
        </p:nvSpPr>
        <p:spPr>
          <a:xfrm>
            <a:off x="3705758" y="838199"/>
            <a:ext cx="3457041" cy="4191369"/>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6" name="Title 9"/>
          <p:cNvSpPr>
            <a:spLocks noGrp="1"/>
          </p:cNvSpPr>
          <p:nvPr>
            <p:ph type="title"/>
          </p:nvPr>
        </p:nvSpPr>
        <p:spPr>
          <a:xfrm>
            <a:off x="152400" y="76200"/>
            <a:ext cx="2133600" cy="609600"/>
          </a:xfrm>
        </p:spPr>
        <p:txBody>
          <a:bodyPr>
            <a:normAutofit/>
          </a:bodyPr>
          <a:lstStyle>
            <a:lvl1pPr algn="r">
              <a:defRPr sz="1200"/>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2438400" y="76200"/>
            <a:ext cx="4724400" cy="609600"/>
          </a:xfrm>
        </p:spPr>
        <p:txBody>
          <a:bodyPr anchor="b"/>
          <a:lstStyle>
            <a:lvl1pPr>
              <a:buNone/>
              <a:defRPr sz="1200" b="1">
                <a:latin typeface="Microsoft YaHei" pitchFamily="34" charset="-122"/>
                <a:ea typeface="Microsoft YaHei" pitchFamily="34" charset="-122"/>
              </a:defRPr>
            </a:lvl1pPr>
          </a:lstStyle>
          <a:p>
            <a:pPr lvl="0"/>
            <a:endParaRPr lang="en-US" dirty="0" smtClean="0"/>
          </a:p>
          <a:p>
            <a:pPr lvl="0"/>
            <a:r>
              <a:rPr lang="en-US" dirty="0"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152400" y="76200"/>
            <a:ext cx="2133600" cy="609600"/>
          </a:xfrm>
          <a:prstGeom prst="rect">
            <a:avLst/>
          </a:prstGeom>
        </p:spPr>
        <p:txBody>
          <a:bodyPr vert="horz" lIns="77578" tIns="38789" rIns="77578" bIns="38789" anchor="b" anchorCtr="0">
            <a:normAutofit/>
          </a:bodyPr>
          <a:lstStyle/>
          <a:p>
            <a:pPr lvl="0" eaLnBrk="1" latinLnBrk="0" hangingPunct="1"/>
            <a:r>
              <a:rPr lang="en-US" dirty="0" smtClean="0"/>
              <a:t>Click to edit Master title style</a:t>
            </a:r>
          </a:p>
        </p:txBody>
      </p:sp>
      <p:sp>
        <p:nvSpPr>
          <p:cNvPr id="13" name="Text Placeholder 12"/>
          <p:cNvSpPr>
            <a:spLocks noGrp="1"/>
          </p:cNvSpPr>
          <p:nvPr>
            <p:ph type="body" idx="1"/>
          </p:nvPr>
        </p:nvSpPr>
        <p:spPr>
          <a:xfrm>
            <a:off x="152400" y="838200"/>
            <a:ext cx="7010400" cy="4419600"/>
          </a:xfrm>
          <a:prstGeom prst="rect">
            <a:avLst/>
          </a:prstGeom>
        </p:spPr>
        <p:txBody>
          <a:bodyPr vert="horz" lIns="77578" tIns="38789" rIns="77578" bIns="38789">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28" name="Straight Connector 27"/>
          <p:cNvSpPr>
            <a:spLocks noChangeShapeType="1"/>
          </p:cNvSpPr>
          <p:nvPr/>
        </p:nvSpPr>
        <p:spPr bwMode="auto">
          <a:xfrm>
            <a:off x="152400" y="5334000"/>
            <a:ext cx="7010400" cy="0"/>
          </a:xfrm>
          <a:prstGeom prst="line">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txBody>
          <a:bodyPr vert="horz" wrap="square" lIns="77578" tIns="38789" rIns="77578" bIns="38789" anchor="t" compatLnSpc="1"/>
          <a:lstStyle/>
          <a:p>
            <a:endParaRPr kumimoji="0" lang="en-US"/>
          </a:p>
        </p:txBody>
      </p:sp>
      <p:cxnSp>
        <p:nvCxnSpPr>
          <p:cNvPr id="10" name="Straight Connector 9"/>
          <p:cNvCxnSpPr/>
          <p:nvPr userDrawn="1"/>
        </p:nvCxnSpPr>
        <p:spPr>
          <a:xfrm>
            <a:off x="2362200" y="0"/>
            <a:ext cx="0" cy="685800"/>
          </a:xfrm>
          <a:prstGeom prst="line">
            <a:avLst/>
          </a:prstGeom>
          <a:ln w="15875" cap="sq" cmpd="thickThin">
            <a:gradFill flip="none" rotWithShape="1">
              <a:gsLst>
                <a:gs pos="0">
                  <a:srgbClr val="00B0F0"/>
                </a:gs>
                <a:gs pos="39999">
                  <a:srgbClr val="85C2FF"/>
                </a:gs>
                <a:gs pos="70000">
                  <a:srgbClr val="C4D6EB"/>
                </a:gs>
                <a:gs pos="100000">
                  <a:srgbClr val="FFEBFA"/>
                </a:gs>
              </a:gsLst>
              <a:lin ang="5400000" scaled="0"/>
              <a:tileRect/>
            </a:gradFill>
          </a:ln>
        </p:spPr>
        <p:style>
          <a:lnRef idx="3">
            <a:schemeClr val="accent6"/>
          </a:lnRef>
          <a:fillRef idx="0">
            <a:schemeClr val="accent6"/>
          </a:fillRef>
          <a:effectRef idx="2">
            <a:schemeClr val="accent6"/>
          </a:effectRef>
          <a:fontRef idx="minor">
            <a:schemeClr val="tx1"/>
          </a:fontRef>
        </p:style>
      </p:cxnSp>
      <p:sp>
        <p:nvSpPr>
          <p:cNvPr id="6" name="TextBox 5"/>
          <p:cNvSpPr txBox="1"/>
          <p:nvPr userDrawn="1"/>
        </p:nvSpPr>
        <p:spPr>
          <a:xfrm>
            <a:off x="6705600" y="5105400"/>
            <a:ext cx="457200" cy="184666"/>
          </a:xfrm>
          <a:prstGeom prst="rect">
            <a:avLst/>
          </a:prstGeom>
          <a:noFill/>
        </p:spPr>
        <p:txBody>
          <a:bodyPr wrap="square" rtlCol="0">
            <a:spAutoFit/>
          </a:bodyPr>
          <a:lstStyle/>
          <a:p>
            <a:r>
              <a:rPr lang="en-US" altLang="zh-CN" sz="600" dirty="0" err="1" smtClean="0"/>
              <a:t>H.Zhao</a:t>
            </a:r>
            <a:endParaRPr lang="en-US" sz="600"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8" r:id="rId3"/>
  </p:sldLayoutIdLst>
  <p:txStyles>
    <p:titleStyle>
      <a:lvl1pPr marL="0" marR="0" indent="0" algn="r" defTabSz="914400" rtl="0" eaLnBrk="1" fontAlgn="auto" latinLnBrk="0" hangingPunct="1">
        <a:lnSpc>
          <a:spcPct val="100000"/>
        </a:lnSpc>
        <a:spcBef>
          <a:spcPct val="0"/>
        </a:spcBef>
        <a:spcAft>
          <a:spcPts val="0"/>
        </a:spcAft>
        <a:buClrTx/>
        <a:buSzTx/>
        <a:buFontTx/>
        <a:buNone/>
        <a:tabLst/>
        <a:defRPr kumimoji="0" sz="1200" b="1" kern="1200" baseline="0">
          <a:solidFill>
            <a:schemeClr val="tx2"/>
          </a:solidFill>
          <a:latin typeface="+mj-lt"/>
          <a:ea typeface="+mj-ea"/>
          <a:cs typeface="+mj-cs"/>
        </a:defRPr>
      </a:lvl1pPr>
    </p:titleStyle>
    <p:bodyStyle>
      <a:lvl1pPr marL="232733" indent="-232733" algn="l" rtl="0" eaLnBrk="1" latinLnBrk="0" hangingPunct="1">
        <a:spcBef>
          <a:spcPts val="509"/>
        </a:spcBef>
        <a:buClr>
          <a:schemeClr val="accent1"/>
        </a:buClr>
        <a:buSzPct val="76000"/>
        <a:buFont typeface="Wingdings 3"/>
        <a:buChar char=""/>
        <a:defRPr kumimoji="0" sz="1600" kern="1200">
          <a:solidFill>
            <a:schemeClr val="tx1"/>
          </a:solidFill>
          <a:latin typeface="+mn-lt"/>
          <a:ea typeface="+mn-ea"/>
          <a:cs typeface="+mn-cs"/>
        </a:defRPr>
      </a:lvl1pPr>
      <a:lvl2pPr marL="465466" indent="-232733" algn="l" rtl="0" eaLnBrk="1" latinLnBrk="0" hangingPunct="1">
        <a:spcBef>
          <a:spcPts val="424"/>
        </a:spcBef>
        <a:buClr>
          <a:schemeClr val="accent2"/>
        </a:buClr>
        <a:buSzPct val="76000"/>
        <a:buFont typeface="Wingdings 3"/>
        <a:buChar char=""/>
        <a:defRPr kumimoji="0" sz="1400" kern="1200">
          <a:solidFill>
            <a:schemeClr val="tx2"/>
          </a:solidFill>
          <a:latin typeface="+mn-lt"/>
          <a:ea typeface="+mn-ea"/>
          <a:cs typeface="+mn-cs"/>
        </a:defRPr>
      </a:lvl2pPr>
      <a:lvl3pPr marL="698199" indent="-193944" algn="l" rtl="0" eaLnBrk="1" latinLnBrk="0" hangingPunct="1">
        <a:spcBef>
          <a:spcPts val="424"/>
        </a:spcBef>
        <a:buClr>
          <a:schemeClr val="bg1">
            <a:shade val="50000"/>
          </a:schemeClr>
        </a:buClr>
        <a:buSzPct val="76000"/>
        <a:buFont typeface="Wingdings 3"/>
        <a:buChar char=""/>
        <a:defRPr kumimoji="0" sz="1200" kern="1200">
          <a:solidFill>
            <a:schemeClr val="tx1"/>
          </a:solidFill>
          <a:latin typeface="+mn-lt"/>
          <a:ea typeface="+mn-ea"/>
          <a:cs typeface="+mn-cs"/>
        </a:defRPr>
      </a:lvl3pPr>
      <a:lvl4pPr marL="930932" indent="-193944" algn="l" rtl="0" eaLnBrk="1" latinLnBrk="0" hangingPunct="1">
        <a:spcBef>
          <a:spcPts val="339"/>
        </a:spcBef>
        <a:buClr>
          <a:schemeClr val="accent2">
            <a:shade val="75000"/>
          </a:schemeClr>
        </a:buClr>
        <a:buSzPct val="70000"/>
        <a:buFont typeface="Wingdings"/>
        <a:buChar char=""/>
        <a:defRPr kumimoji="0" sz="1000" kern="1200">
          <a:solidFill>
            <a:schemeClr val="tx1"/>
          </a:solidFill>
          <a:latin typeface="+mn-lt"/>
          <a:ea typeface="+mn-ea"/>
          <a:cs typeface="+mn-cs"/>
        </a:defRPr>
      </a:lvl4pPr>
      <a:lvl5pPr marL="1163665" indent="-193944" algn="l" rtl="0" eaLnBrk="1" latinLnBrk="0" hangingPunct="1">
        <a:spcBef>
          <a:spcPts val="255"/>
        </a:spcBef>
        <a:buClr>
          <a:schemeClr val="accent2"/>
        </a:buClr>
        <a:buSzPct val="70000"/>
        <a:buFont typeface="Wingdings"/>
        <a:buChar char=""/>
        <a:defRPr kumimoji="0" sz="800" kern="1200">
          <a:solidFill>
            <a:schemeClr val="tx1"/>
          </a:solidFill>
          <a:latin typeface="+mn-lt"/>
          <a:ea typeface="+mn-ea"/>
          <a:cs typeface="+mn-cs"/>
        </a:defRPr>
      </a:lvl5pPr>
      <a:lvl6pPr marL="1396399" indent="-155155" algn="l" rtl="0" eaLnBrk="1" latinLnBrk="0" hangingPunct="1">
        <a:spcBef>
          <a:spcPts val="255"/>
        </a:spcBef>
        <a:buClr>
          <a:srgbClr val="9FB8CD">
            <a:shade val="75000"/>
          </a:srgbClr>
        </a:buClr>
        <a:buSzPct val="75000"/>
        <a:buFont typeface="Wingdings 3"/>
        <a:buChar char=""/>
        <a:defRPr kumimoji="0" lang="en-US" sz="1400" kern="1200" smtClean="0">
          <a:solidFill>
            <a:schemeClr val="tx1"/>
          </a:solidFill>
          <a:latin typeface="+mn-lt"/>
          <a:ea typeface="+mn-ea"/>
          <a:cs typeface="+mn-cs"/>
        </a:defRPr>
      </a:lvl6pPr>
      <a:lvl7pPr marL="1551554" indent="-155155" algn="l" rtl="0" eaLnBrk="1" latinLnBrk="0" hangingPunct="1">
        <a:spcBef>
          <a:spcPts val="255"/>
        </a:spcBef>
        <a:buClr>
          <a:srgbClr val="727CA3">
            <a:shade val="75000"/>
          </a:srgbClr>
        </a:buClr>
        <a:buSzPct val="75000"/>
        <a:buFont typeface="Wingdings 3"/>
        <a:buChar char=""/>
        <a:defRPr kumimoji="0" lang="en-US" sz="1200" kern="1200" smtClean="0">
          <a:solidFill>
            <a:schemeClr val="tx1"/>
          </a:solidFill>
          <a:latin typeface="+mn-lt"/>
          <a:ea typeface="+mn-ea"/>
          <a:cs typeface="+mn-cs"/>
        </a:defRPr>
      </a:lvl7pPr>
      <a:lvl8pPr marL="1706709" indent="-155155" algn="l" rtl="0" eaLnBrk="1" latinLnBrk="0" hangingPunct="1">
        <a:spcBef>
          <a:spcPts val="255"/>
        </a:spcBef>
        <a:buClr>
          <a:prstClr val="white">
            <a:shade val="50000"/>
          </a:prstClr>
        </a:buClr>
        <a:buSzPct val="75000"/>
        <a:buFont typeface="Wingdings 3"/>
        <a:buChar char=""/>
        <a:defRPr kumimoji="0" lang="en-US" sz="1200" kern="1200" smtClean="0">
          <a:solidFill>
            <a:schemeClr val="tx1"/>
          </a:solidFill>
          <a:latin typeface="+mn-lt"/>
          <a:ea typeface="+mn-ea"/>
          <a:cs typeface="+mn-cs"/>
        </a:defRPr>
      </a:lvl8pPr>
      <a:lvl9pPr marL="1861865" indent="-155155" algn="l" rtl="0" eaLnBrk="1" latinLnBrk="0" hangingPunct="1">
        <a:spcBef>
          <a:spcPts val="255"/>
        </a:spcBef>
        <a:buClr>
          <a:srgbClr val="9FB8CD"/>
        </a:buClr>
        <a:buSzPct val="75000"/>
        <a:buFont typeface="Wingdings 3"/>
        <a:buChar char=""/>
        <a:defRPr kumimoji="0" lang="en-US" sz="10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87888" algn="l" rtl="0" eaLnBrk="1" latinLnBrk="0" hangingPunct="1">
        <a:defRPr kumimoji="0" kern="1200">
          <a:solidFill>
            <a:schemeClr val="tx1"/>
          </a:solidFill>
          <a:latin typeface="+mn-lt"/>
          <a:ea typeface="+mn-ea"/>
          <a:cs typeface="+mn-cs"/>
        </a:defRPr>
      </a:lvl2pPr>
      <a:lvl3pPr marL="775777" algn="l" rtl="0" eaLnBrk="1" latinLnBrk="0" hangingPunct="1">
        <a:defRPr kumimoji="0" kern="1200">
          <a:solidFill>
            <a:schemeClr val="tx1"/>
          </a:solidFill>
          <a:latin typeface="+mn-lt"/>
          <a:ea typeface="+mn-ea"/>
          <a:cs typeface="+mn-cs"/>
        </a:defRPr>
      </a:lvl3pPr>
      <a:lvl4pPr marL="1163665" algn="l" rtl="0" eaLnBrk="1" latinLnBrk="0" hangingPunct="1">
        <a:defRPr kumimoji="0" kern="1200">
          <a:solidFill>
            <a:schemeClr val="tx1"/>
          </a:solidFill>
          <a:latin typeface="+mn-lt"/>
          <a:ea typeface="+mn-ea"/>
          <a:cs typeface="+mn-cs"/>
        </a:defRPr>
      </a:lvl4pPr>
      <a:lvl5pPr marL="1551554" algn="l" rtl="0" eaLnBrk="1" latinLnBrk="0" hangingPunct="1">
        <a:defRPr kumimoji="0" kern="1200">
          <a:solidFill>
            <a:schemeClr val="tx1"/>
          </a:solidFill>
          <a:latin typeface="+mn-lt"/>
          <a:ea typeface="+mn-ea"/>
          <a:cs typeface="+mn-cs"/>
        </a:defRPr>
      </a:lvl5pPr>
      <a:lvl6pPr marL="1939442" algn="l" rtl="0" eaLnBrk="1" latinLnBrk="0" hangingPunct="1">
        <a:defRPr kumimoji="0" kern="1200">
          <a:solidFill>
            <a:schemeClr val="tx1"/>
          </a:solidFill>
          <a:latin typeface="+mn-lt"/>
          <a:ea typeface="+mn-ea"/>
          <a:cs typeface="+mn-cs"/>
        </a:defRPr>
      </a:lvl6pPr>
      <a:lvl7pPr marL="2327331" algn="l" rtl="0" eaLnBrk="1" latinLnBrk="0" hangingPunct="1">
        <a:defRPr kumimoji="0" kern="1200">
          <a:solidFill>
            <a:schemeClr val="tx1"/>
          </a:solidFill>
          <a:latin typeface="+mn-lt"/>
          <a:ea typeface="+mn-ea"/>
          <a:cs typeface="+mn-cs"/>
        </a:defRPr>
      </a:lvl7pPr>
      <a:lvl8pPr marL="2715219" algn="l" rtl="0" eaLnBrk="1" latinLnBrk="0" hangingPunct="1">
        <a:defRPr kumimoji="0" kern="1200">
          <a:solidFill>
            <a:schemeClr val="tx1"/>
          </a:solidFill>
          <a:latin typeface="+mn-lt"/>
          <a:ea typeface="+mn-ea"/>
          <a:cs typeface="+mn-cs"/>
        </a:defRPr>
      </a:lvl8pPr>
      <a:lvl9pPr marL="310310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my.oschina.net/u/1419751/blog/360060?fromerr=3y7e6s0U"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blogs.rdoproject.org/7625/build-your-restful-api-web-service-in-5-minute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www.tuicool.com/articles/vMRJ7nV"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www.slideshare.net/payberah/paxos-43900572?qid=cdbdeb90-21c0-4ad9-ab72-66066e915d40&amp;v=&amp;b=&amp;from_search=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slideshare.net/payberah/paxos-43900572?qid=cdbdeb90-21c0-4ad9-ab72-66066e915d40&amp;v=&amp;b=&amp;from_search=4"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slideshare.net/drmingdrmer/paxos-51731377"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slideshare.net/drmingdrmer/paxos-51731377"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ww.slideshare.net/payberah/paxos-43900572?qid=cdbdeb90-21c0-4ad9-ab72-66066e915d40&amp;v=&amp;b=&amp;from_search=4"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slideshare.net/payberah/paxos-43900572?qid=cdbdeb90-21c0-4ad9-ab72-66066e915d40&amp;v=&amp;b=&amp;from_search=4"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slideshare.net/payberah/paxos-43900572?qid=cdbdeb90-21c0-4ad9-ab72-66066e915d40&amp;v=&amp;b=&amp;from_search=4"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www.slideshare.net/payberah/paxos-43900572?qid=cdbdeb90-21c0-4ad9-ab72-66066e915d40&amp;v=&amp;b=&amp;from_search=4"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slideshare.net/chris.e.richardson/overview-zookeeper-helix-and-kafka-oakjug?qid=66ca3f2c-44e8-45f7-9a4d-1ed777fedd29&amp;v=&amp;b=&amp;from_search=12" TargetMode="External"/><Relationship Id="rId2" Type="http://schemas.openxmlformats.org/officeDocument/2006/relationships/hyperlink" Target="http://blogs.rdoproject.org/7685/zookeeper-part-1-the-swiss-army-knife-of-the-distributed-system-engineer-2"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www.slideshare.net/juvenxu/zookeeper-in-action" TargetMode="External"/><Relationship Id="rId7" Type="http://schemas.openxmlformats.org/officeDocument/2006/relationships/image" Target="../media/image9.png"/><Relationship Id="rId2" Type="http://schemas.openxmlformats.org/officeDocument/2006/relationships/hyperlink" Target="http://www.slideshare.net/scottleber/apache-zookeeper?qid=66ca3f2c-44e8-45f7-9a4d-1ed777fedd29&amp;v=&amp;b=&amp;from_search=2"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slideshare.net/LawrenceHuang/zookeeper-jcconf2015-v3"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cpro.baidu.com/cpro/ui/uijs.php?rs=1&amp;u=http://www.aboutyun.com/thread-9341-1-1.html&amp;p=baidu&amp;c=news&amp;n=10&amp;t=tpclicked3_hc&amp;q=92051019_cpr&amp;k=server&amp;k0=java&amp;kdi0=8&amp;k1=%B1%E0%B3%CC&amp;kdi1=8&amp;k2=%BF%CD%BB%A7%B6%CB&amp;kdi2=8&amp;k3=%C9%E8%BC%C6&amp;kdi3=8&amp;k4=server&amp;kdi4=1&amp;sid=4ebca4a25f27e407&amp;ch=0&amp;tu=u1692056&amp;jk=fb2f0911808fa875&amp;cf=29&amp;fv=14&amp;stid=9&amp;urlid=0&amp;luki=5&amp;seller_id=1&amp;di=128"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cnblogs.com/likehua/p/3999538.html" TargetMode="External"/><Relationship Id="rId2" Type="http://schemas.openxmlformats.org/officeDocument/2006/relationships/hyperlink" Target="http://cpro.baidu.com/cpro/ui/uijs.php?rs=1&amp;u=http://www.aboutyun.com/thread-9341-1-1.html&amp;p=baidu&amp;c=news&amp;n=10&amp;t=tpclicked3_hc&amp;q=92051019_cpr&amp;k=server&amp;k0=java&amp;kdi0=8&amp;k1=%B1%E0%B3%CC&amp;kdi1=8&amp;k2=%BF%CD%BB%A7%B6%CB&amp;kdi2=8&amp;k3=%C9%E8%BC%C6&amp;kdi3=8&amp;k4=server&amp;kdi4=1&amp;sid=4ebca4a25f27e407&amp;ch=0&amp;tu=u1692056&amp;jk=fb2f0911808fa875&amp;cf=29&amp;fv=14&amp;stid=9&amp;urlid=0&amp;luki=5&amp;seller_id=1&amp;di=128"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2800" dirty="0" smtClean="0">
                <a:solidFill>
                  <a:schemeClr val="tx2">
                    <a:lumMod val="60000"/>
                    <a:lumOff val="40000"/>
                  </a:schemeClr>
                </a:solidFill>
              </a:rPr>
              <a:t>Introduction </a:t>
            </a:r>
            <a:r>
              <a:rPr lang="en-US" altLang="zh-CN" dirty="0" smtClean="0"/>
              <a:t>ML for </a:t>
            </a:r>
            <a:r>
              <a:rPr lang="en-US" altLang="zh-CN" dirty="0" err="1" smtClean="0"/>
              <a:t>Intellipro</a:t>
            </a:r>
            <a:r>
              <a:rPr lang="en-US" altLang="zh-CN" dirty="0" smtClean="0"/>
              <a:t> </a:t>
            </a:r>
            <a:endParaRPr lang="en-US" dirty="0"/>
          </a:p>
        </p:txBody>
      </p:sp>
      <p:sp>
        <p:nvSpPr>
          <p:cNvPr id="3" name="Subtitle 2"/>
          <p:cNvSpPr>
            <a:spLocks noGrp="1"/>
          </p:cNvSpPr>
          <p:nvPr>
            <p:ph type="subTitle" idx="1"/>
          </p:nvPr>
        </p:nvSpPr>
        <p:spPr/>
        <p:txBody>
          <a:bodyPr/>
          <a:lstStyle/>
          <a:p>
            <a:r>
              <a:rPr lang="en-US" dirty="0" err="1" smtClean="0"/>
              <a:t>Huichao</a:t>
            </a:r>
            <a:r>
              <a:rPr lang="en-US" dirty="0" smtClean="0"/>
              <a:t> Zhao</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7170" name="Picture 2"/>
          <p:cNvPicPr>
            <a:picLocks noChangeAspect="1" noChangeArrowheads="1"/>
          </p:cNvPicPr>
          <p:nvPr/>
        </p:nvPicPr>
        <p:blipFill>
          <a:blip r:embed="rId2" cstate="print"/>
          <a:srcRect/>
          <a:stretch>
            <a:fillRect/>
          </a:stretch>
        </p:blipFill>
        <p:spPr bwMode="auto">
          <a:xfrm>
            <a:off x="228600" y="762000"/>
            <a:ext cx="6300152" cy="419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normAutofit/>
          </a:bodyPr>
          <a:lstStyle/>
          <a:p>
            <a:r>
              <a:rPr lang="en-US" dirty="0" smtClean="0"/>
              <a:t>Different ways to setup Kafka Cluster</a:t>
            </a:r>
          </a:p>
          <a:p>
            <a:endParaRPr lang="en-US" dirty="0" smtClean="0"/>
          </a:p>
        </p:txBody>
      </p:sp>
      <p:pic>
        <p:nvPicPr>
          <p:cNvPr id="6146" name="Picture 2"/>
          <p:cNvPicPr>
            <a:picLocks noChangeAspect="1" noChangeArrowheads="1"/>
          </p:cNvPicPr>
          <p:nvPr/>
        </p:nvPicPr>
        <p:blipFill>
          <a:blip r:embed="rId2" cstate="print"/>
          <a:srcRect/>
          <a:stretch>
            <a:fillRect/>
          </a:stretch>
        </p:blipFill>
        <p:spPr bwMode="auto">
          <a:xfrm>
            <a:off x="1719257" y="685800"/>
            <a:ext cx="5595943"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http://my.oschina.net/u/1419751/blog/360060?fromerr=3y7e6s0U</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5122" name="Picture 2"/>
          <p:cNvPicPr>
            <a:picLocks noChangeAspect="1" noChangeArrowheads="1"/>
          </p:cNvPicPr>
          <p:nvPr/>
        </p:nvPicPr>
        <p:blipFill>
          <a:blip r:embed="rId3" cstate="print"/>
          <a:srcRect/>
          <a:stretch>
            <a:fillRect/>
          </a:stretch>
        </p:blipFill>
        <p:spPr bwMode="auto">
          <a:xfrm>
            <a:off x="304800" y="762000"/>
            <a:ext cx="6324600" cy="419926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b="1" dirty="0" smtClean="0"/>
              <a:t>Kafka</a:t>
            </a:r>
            <a:r>
              <a:rPr lang="zh-CN" altLang="en-US" b="1" dirty="0" smtClean="0"/>
              <a:t>中</a:t>
            </a:r>
            <a:r>
              <a:rPr lang="en-US" b="1" dirty="0" err="1" smtClean="0"/>
              <a:t>ZooKeeper</a:t>
            </a:r>
            <a:r>
              <a:rPr lang="zh-CN" altLang="en-US" b="1" dirty="0" smtClean="0"/>
              <a:t>的用途</a:t>
            </a:r>
            <a:r>
              <a:rPr lang="zh-CN" altLang="en-US" dirty="0" smtClean="0"/>
              <a:t>：正如</a:t>
            </a:r>
            <a:r>
              <a:rPr lang="en-US" dirty="0" err="1" smtClean="0"/>
              <a:t>ZooKeeper</a:t>
            </a:r>
            <a:r>
              <a:rPr lang="zh-CN" altLang="en-US" dirty="0" smtClean="0"/>
              <a:t>用于分布式系统的协调和促进，</a:t>
            </a:r>
            <a:r>
              <a:rPr lang="en-US" dirty="0" smtClean="0"/>
              <a:t>Kafka</a:t>
            </a:r>
            <a:r>
              <a:rPr lang="zh-CN" altLang="en-US" dirty="0" smtClean="0"/>
              <a:t>使用</a:t>
            </a:r>
            <a:r>
              <a:rPr lang="en-US" dirty="0" err="1" smtClean="0"/>
              <a:t>ZooKeeper</a:t>
            </a:r>
            <a:r>
              <a:rPr lang="zh-CN" altLang="en-US" dirty="0" smtClean="0"/>
              <a:t>也是基于相同的原因。</a:t>
            </a:r>
            <a:r>
              <a:rPr lang="en-US" dirty="0" err="1" smtClean="0"/>
              <a:t>ZooKeeper</a:t>
            </a:r>
            <a:r>
              <a:rPr lang="zh-CN" altLang="en-US" dirty="0" smtClean="0"/>
              <a:t>用于管理、协调</a:t>
            </a:r>
            <a:r>
              <a:rPr lang="en-US" dirty="0" smtClean="0"/>
              <a:t>Kafka</a:t>
            </a:r>
            <a:r>
              <a:rPr lang="zh-CN" altLang="en-US" dirty="0" smtClean="0"/>
              <a:t>代理。每个</a:t>
            </a:r>
            <a:r>
              <a:rPr lang="en-US" dirty="0" smtClean="0"/>
              <a:t>Kafka</a:t>
            </a:r>
            <a:r>
              <a:rPr lang="zh-CN" altLang="en-US" dirty="0" smtClean="0"/>
              <a:t>代理都通过</a:t>
            </a:r>
            <a:r>
              <a:rPr lang="en-US" dirty="0" err="1" smtClean="0"/>
              <a:t>ZooKeeper</a:t>
            </a:r>
            <a:r>
              <a:rPr lang="zh-CN" altLang="en-US" dirty="0" smtClean="0"/>
              <a:t>协调其它</a:t>
            </a:r>
            <a:r>
              <a:rPr lang="en-US" dirty="0" smtClean="0"/>
              <a:t>Kafka</a:t>
            </a:r>
            <a:r>
              <a:rPr lang="zh-CN" altLang="en-US" dirty="0" smtClean="0"/>
              <a:t>代理。当</a:t>
            </a:r>
            <a:r>
              <a:rPr lang="en-US" dirty="0" smtClean="0"/>
              <a:t>Kafka</a:t>
            </a:r>
            <a:r>
              <a:rPr lang="zh-CN" altLang="en-US" dirty="0" smtClean="0"/>
              <a:t>系统中新增了代理或者某个代理故障失效时，</a:t>
            </a:r>
            <a:r>
              <a:rPr lang="en-US" b="1" dirty="0" err="1" smtClean="0">
                <a:solidFill>
                  <a:srgbClr val="FF0000"/>
                </a:solidFill>
              </a:rPr>
              <a:t>ZooKeeper</a:t>
            </a:r>
            <a:r>
              <a:rPr lang="zh-CN" altLang="en-US" b="1" dirty="0" smtClean="0">
                <a:solidFill>
                  <a:srgbClr val="FF0000"/>
                </a:solidFill>
              </a:rPr>
              <a:t>服务将通知生产者和消费者</a:t>
            </a:r>
            <a:r>
              <a:rPr lang="zh-CN" altLang="en-US" dirty="0" smtClean="0"/>
              <a:t>。生产者和消费者据此开始与其它代理协调工作</a:t>
            </a:r>
            <a:r>
              <a:rPr lang="en-US" altLang="zh-CN" dirty="0" smtClean="0"/>
              <a:t>.</a:t>
            </a:r>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dirty="0" err="1" smtClean="0"/>
              <a:t>Zookeeper+Kafka</a:t>
            </a:r>
            <a:r>
              <a:rPr lang="zh-CN" altLang="en-US" dirty="0" smtClean="0"/>
              <a:t>集群安装</a:t>
            </a:r>
          </a:p>
        </p:txBody>
      </p:sp>
      <p:pic>
        <p:nvPicPr>
          <p:cNvPr id="3074" name="Picture 2"/>
          <p:cNvPicPr>
            <a:picLocks noChangeAspect="1" noChangeArrowheads="1"/>
          </p:cNvPicPr>
          <p:nvPr/>
        </p:nvPicPr>
        <p:blipFill>
          <a:blip r:embed="rId2" cstate="print"/>
          <a:srcRect/>
          <a:stretch>
            <a:fillRect/>
          </a:stretch>
        </p:blipFill>
        <p:spPr bwMode="auto">
          <a:xfrm>
            <a:off x="3581399" y="2057400"/>
            <a:ext cx="3578805" cy="205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t>http://blogs.rdoproject.org/7776/zookeeper-part-2-building-highly-available-applications-ceilometer-central-agent-unleashed</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pPr marL="0" indent="0"/>
            <a:r>
              <a:rPr lang="en-US" altLang="zh-CN" dirty="0" smtClean="0"/>
              <a:t>B</a:t>
            </a:r>
            <a:r>
              <a:rPr lang="en-US" dirty="0" smtClean="0"/>
              <a:t>uilding highly available applications, </a:t>
            </a:r>
            <a:r>
              <a:rPr lang="en-US" b="0" dirty="0" err="1" smtClean="0">
                <a:solidFill>
                  <a:srgbClr val="FF0000"/>
                </a:solidFill>
              </a:rPr>
              <a:t>Ceilometer</a:t>
            </a:r>
            <a:r>
              <a:rPr lang="en-US" dirty="0" smtClean="0"/>
              <a:t> central agent unleashed</a:t>
            </a:r>
          </a:p>
        </p:txBody>
      </p:sp>
      <p:pic>
        <p:nvPicPr>
          <p:cNvPr id="8194" name="Picture 2"/>
          <p:cNvPicPr>
            <a:picLocks noChangeAspect="1" noChangeArrowheads="1"/>
          </p:cNvPicPr>
          <p:nvPr/>
        </p:nvPicPr>
        <p:blipFill>
          <a:blip r:embed="rId2" cstate="print"/>
          <a:srcRect/>
          <a:stretch>
            <a:fillRect/>
          </a:stretch>
        </p:blipFill>
        <p:spPr bwMode="auto">
          <a:xfrm>
            <a:off x="76200" y="838200"/>
            <a:ext cx="3657600" cy="1601606"/>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3352800" y="2895600"/>
            <a:ext cx="3852863" cy="18353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Flume</a:t>
            </a:r>
            <a:r>
              <a:rPr lang="zh-CN" altLang="en-US" dirty="0" smtClean="0"/>
              <a:t>支持通过</a:t>
            </a:r>
            <a:r>
              <a:rPr lang="en-US" dirty="0" smtClean="0"/>
              <a:t>zookeeper</a:t>
            </a:r>
            <a:r>
              <a:rPr lang="zh-CN" altLang="en-US" dirty="0" smtClean="0"/>
              <a:t>来管理</a:t>
            </a:r>
            <a:r>
              <a:rPr lang="en-US" dirty="0" smtClean="0"/>
              <a:t>Agent</a:t>
            </a:r>
            <a:r>
              <a:rPr lang="zh-CN" altLang="en-US" dirty="0" smtClean="0"/>
              <a:t>的配置，但是这是一个实验性的功能。配置文件必须先上传到</a:t>
            </a:r>
            <a:r>
              <a:rPr lang="en-US" dirty="0" smtClean="0"/>
              <a:t>zookeeper</a:t>
            </a:r>
            <a:r>
              <a:rPr lang="zh-CN" altLang="en-US" dirty="0" smtClean="0"/>
              <a:t>中。以下</a:t>
            </a:r>
            <a:r>
              <a:rPr lang="en-US" dirty="0" smtClean="0"/>
              <a:t>Agent</a:t>
            </a:r>
            <a:r>
              <a:rPr lang="zh-CN" altLang="en-US" dirty="0" smtClean="0"/>
              <a:t>在</a:t>
            </a:r>
            <a:r>
              <a:rPr lang="en-US" dirty="0" smtClean="0"/>
              <a:t>Zookeeper</a:t>
            </a:r>
            <a:r>
              <a:rPr lang="zh-CN" altLang="en-US" dirty="0" smtClean="0"/>
              <a:t>节点树的结构：</a:t>
            </a:r>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dirty="0" err="1" smtClean="0"/>
              <a:t>Flume采用zookeeper管理配置</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http://blogs.rdoproject.org/7625/build-your-restful-api-web-service-in-5-minutes</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dirty="0" smtClean="0"/>
              <a:t>Build your </a:t>
            </a:r>
            <a:r>
              <a:rPr lang="en-US" dirty="0" err="1" smtClean="0"/>
              <a:t>RESTful</a:t>
            </a:r>
            <a:r>
              <a:rPr lang="en-US" dirty="0" smtClean="0"/>
              <a:t> API web-service in 5 minutes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r>
              <a:rPr lang="zh-CN" altLang="en-US" dirty="0" smtClean="0"/>
              <a:t>静态管理服务器，无论是用</a:t>
            </a:r>
            <a:r>
              <a:rPr lang="en-US" altLang="zh-CN" dirty="0" smtClean="0"/>
              <a:t>shell</a:t>
            </a:r>
            <a:r>
              <a:rPr lang="zh-CN" altLang="en-US" dirty="0" smtClean="0"/>
              <a:t>还是</a:t>
            </a:r>
            <a:r>
              <a:rPr lang="en-US" altLang="zh-CN" dirty="0" smtClean="0"/>
              <a:t>Puppet</a:t>
            </a:r>
            <a:r>
              <a:rPr lang="zh-CN" altLang="en-US" dirty="0" smtClean="0"/>
              <a:t>这种工具，一方面是比较浪费资源，另外一方面服务故障恢复，服务迁移都需要人工介入，因为这种工具都只在部署时进行管理，服务进程运行后就不归部署工具管理了。</a:t>
            </a:r>
            <a:r>
              <a:rPr lang="zh-CN" altLang="en-US" b="1" dirty="0" smtClean="0">
                <a:solidFill>
                  <a:srgbClr val="FF0000"/>
                </a:solidFill>
              </a:rPr>
              <a:t>而</a:t>
            </a:r>
            <a:r>
              <a:rPr lang="en-US" altLang="zh-CN" b="1" dirty="0" err="1" smtClean="0">
                <a:solidFill>
                  <a:srgbClr val="FF0000"/>
                </a:solidFill>
              </a:rPr>
              <a:t>Mesos</a:t>
            </a:r>
            <a:r>
              <a:rPr lang="zh-CN" altLang="en-US" b="1" dirty="0" smtClean="0">
                <a:solidFill>
                  <a:srgbClr val="FF0000"/>
                </a:solidFill>
              </a:rPr>
              <a:t>则看到了这种方式的弊端，试图实现一个资源共享的平台，提高资源利用率，实现动态运维。</a:t>
            </a:r>
            <a:endParaRPr lang="en-US" altLang="zh-CN" b="1" dirty="0" smtClean="0">
              <a:solidFill>
                <a:srgbClr val="FF0000"/>
              </a:solidFill>
            </a:endParaRPr>
          </a:p>
          <a:p>
            <a:pPr>
              <a:buNone/>
            </a:pPr>
            <a:endParaRPr lang="en-US" dirty="0" smtClean="0"/>
          </a:p>
          <a:p>
            <a:r>
              <a:rPr lang="en-US" altLang="zh-CN" dirty="0" err="1" smtClean="0"/>
              <a:t>Mesos</a:t>
            </a:r>
            <a:r>
              <a:rPr lang="zh-CN" altLang="en-US" dirty="0" smtClean="0"/>
              <a:t>是一个</a:t>
            </a:r>
            <a:r>
              <a:rPr lang="zh-CN" altLang="en-US" b="1" dirty="0" smtClean="0"/>
              <a:t>双层调度器</a:t>
            </a:r>
            <a:r>
              <a:rPr lang="zh-CN" altLang="en-US" dirty="0" smtClean="0"/>
              <a:t>。在第一层中，</a:t>
            </a:r>
            <a:r>
              <a:rPr lang="en-US" altLang="zh-CN" dirty="0" err="1" smtClean="0"/>
              <a:t>Mesos</a:t>
            </a:r>
            <a:r>
              <a:rPr lang="zh-CN" altLang="en-US" dirty="0" smtClean="0"/>
              <a:t>将一定的资源提供（以容器的形式）给对应的框架。</a:t>
            </a:r>
            <a:r>
              <a:rPr lang="zh-CN" altLang="en-US" b="1" dirty="0" smtClean="0">
                <a:solidFill>
                  <a:srgbClr val="FF0000"/>
                </a:solidFill>
              </a:rPr>
              <a:t>框架在第二层接收到资源后，会运行自己的调度算法来将任务分配到</a:t>
            </a:r>
            <a:r>
              <a:rPr lang="en-US" altLang="zh-CN" b="1" dirty="0" err="1" smtClean="0">
                <a:solidFill>
                  <a:srgbClr val="FF0000"/>
                </a:solidFill>
              </a:rPr>
              <a:t>Mesos</a:t>
            </a:r>
            <a:r>
              <a:rPr lang="zh-CN" altLang="en-US" b="1" dirty="0" smtClean="0">
                <a:solidFill>
                  <a:srgbClr val="FF0000"/>
                </a:solidFill>
              </a:rPr>
              <a:t>所提供的这些资源上。</a:t>
            </a:r>
            <a:endParaRPr lang="en-US" altLang="zh-CN" b="1" dirty="0" smtClean="0">
              <a:solidFill>
                <a:srgbClr val="FF0000"/>
              </a:solidFill>
            </a:endParaRPr>
          </a:p>
          <a:p>
            <a:endParaRPr lang="en-US" b="1" dirty="0" smtClean="0">
              <a:solidFill>
                <a:srgbClr val="FF0000"/>
              </a:solidFill>
            </a:endParaRPr>
          </a:p>
          <a:p>
            <a:pPr lvl="1"/>
            <a:r>
              <a:rPr lang="en-US" altLang="zh-CN" b="1" dirty="0" err="1" smtClean="0">
                <a:solidFill>
                  <a:srgbClr val="FF0000"/>
                </a:solidFill>
              </a:rPr>
              <a:t>cpu</a:t>
            </a:r>
            <a:r>
              <a:rPr lang="en-US" altLang="zh-CN" b="1" dirty="0" smtClean="0">
                <a:solidFill>
                  <a:srgbClr val="FF0000"/>
                </a:solidFill>
              </a:rPr>
              <a:t>/</a:t>
            </a:r>
            <a:r>
              <a:rPr lang="en-US" altLang="zh-CN" b="1" dirty="0" err="1" smtClean="0">
                <a:solidFill>
                  <a:srgbClr val="FF0000"/>
                </a:solidFill>
              </a:rPr>
              <a:t>mem</a:t>
            </a:r>
            <a:r>
              <a:rPr lang="en-US" altLang="zh-CN" dirty="0" smtClean="0"/>
              <a:t> </a:t>
            </a:r>
            <a:r>
              <a:rPr lang="zh-CN" altLang="en-US" dirty="0" smtClean="0"/>
              <a:t>这个</a:t>
            </a:r>
            <a:r>
              <a:rPr lang="en-US" altLang="zh-CN" dirty="0" err="1" smtClean="0"/>
              <a:t>Mesos</a:t>
            </a:r>
            <a:r>
              <a:rPr lang="zh-CN" altLang="en-US" dirty="0" smtClean="0"/>
              <a:t>默认内置了一个</a:t>
            </a:r>
            <a:r>
              <a:rPr lang="en-US" altLang="zh-CN" dirty="0" err="1" smtClean="0"/>
              <a:t>Mesos</a:t>
            </a:r>
            <a:r>
              <a:rPr lang="en-US" altLang="zh-CN" dirty="0" smtClean="0"/>
              <a:t> </a:t>
            </a:r>
            <a:r>
              <a:rPr lang="en-US" altLang="zh-CN" dirty="0" err="1" smtClean="0"/>
              <a:t>Containerizer</a:t>
            </a:r>
            <a:r>
              <a:rPr lang="zh-CN" altLang="en-US" dirty="0" smtClean="0"/>
              <a:t>，可以通过</a:t>
            </a:r>
            <a:r>
              <a:rPr lang="en-US" altLang="zh-CN" dirty="0" err="1" smtClean="0"/>
              <a:t>cgroups</a:t>
            </a:r>
            <a:r>
              <a:rPr lang="zh-CN" altLang="en-US" dirty="0" smtClean="0"/>
              <a:t>和</a:t>
            </a:r>
            <a:r>
              <a:rPr lang="en-US" altLang="zh-CN" dirty="0" smtClean="0"/>
              <a:t>namespaces</a:t>
            </a:r>
            <a:r>
              <a:rPr lang="zh-CN" altLang="en-US" dirty="0" smtClean="0"/>
              <a:t>进行限制。</a:t>
            </a:r>
          </a:p>
          <a:p>
            <a:pPr lvl="1"/>
            <a:r>
              <a:rPr lang="zh-CN" altLang="en-US" b="1" dirty="0" smtClean="0">
                <a:solidFill>
                  <a:srgbClr val="FF0000"/>
                </a:solidFill>
              </a:rPr>
              <a:t>网络端口 </a:t>
            </a:r>
            <a:r>
              <a:rPr lang="en-US" altLang="zh-CN" dirty="0" err="1" smtClean="0"/>
              <a:t>Mesos</a:t>
            </a:r>
            <a:r>
              <a:rPr lang="zh-CN" altLang="en-US" dirty="0" smtClean="0"/>
              <a:t>默认会给每个</a:t>
            </a:r>
            <a:r>
              <a:rPr lang="en-US" altLang="zh-CN" dirty="0" smtClean="0"/>
              <a:t>task</a:t>
            </a:r>
            <a:r>
              <a:rPr lang="zh-CN" altLang="en-US" dirty="0" smtClean="0"/>
              <a:t>分配一个（可以分配多个端口）随机的未使用的端口，需要应用从环境变量中获取到这个端口进行使用，是一种约定的规则，并不强制限制。</a:t>
            </a:r>
          </a:p>
          <a:p>
            <a:pPr lvl="1"/>
            <a:r>
              <a:rPr lang="zh-CN" altLang="en-US" b="1" dirty="0" smtClean="0">
                <a:solidFill>
                  <a:srgbClr val="FF0000"/>
                </a:solidFill>
              </a:rPr>
              <a:t>文件系统 </a:t>
            </a:r>
            <a:r>
              <a:rPr lang="zh-CN" altLang="en-US" dirty="0" smtClean="0"/>
              <a:t>默认情况下</a:t>
            </a:r>
            <a:r>
              <a:rPr lang="en-US" altLang="zh-CN" dirty="0" err="1" smtClean="0"/>
              <a:t>Mesos</a:t>
            </a:r>
            <a:r>
              <a:rPr lang="zh-CN" altLang="en-US" dirty="0" smtClean="0"/>
              <a:t>的文件系统是多应用共享的，默认给每个</a:t>
            </a:r>
            <a:r>
              <a:rPr lang="en-US" altLang="zh-CN" dirty="0" smtClean="0"/>
              <a:t>task</a:t>
            </a:r>
            <a:r>
              <a:rPr lang="zh-CN" altLang="en-US" dirty="0" smtClean="0"/>
              <a:t>分配一个</a:t>
            </a:r>
            <a:r>
              <a:rPr lang="en-US" altLang="zh-CN" dirty="0" smtClean="0"/>
              <a:t>sandbox</a:t>
            </a:r>
            <a:r>
              <a:rPr lang="zh-CN" altLang="en-US" dirty="0" smtClean="0"/>
              <a:t>目录作为工作目录，</a:t>
            </a:r>
            <a:r>
              <a:rPr lang="en-US" altLang="zh-CN" dirty="0" smtClean="0"/>
              <a:t>sandbox</a:t>
            </a:r>
            <a:r>
              <a:rPr lang="zh-CN" altLang="en-US" dirty="0" smtClean="0"/>
              <a:t>在主机上的目录是和</a:t>
            </a:r>
            <a:r>
              <a:rPr lang="en-US" altLang="zh-CN" dirty="0" err="1" smtClean="0"/>
              <a:t>taskid</a:t>
            </a:r>
            <a:r>
              <a:rPr lang="zh-CN" altLang="en-US" dirty="0" smtClean="0"/>
              <a:t>相关的，不会冲突，生命周期和</a:t>
            </a:r>
            <a:r>
              <a:rPr lang="en-US" altLang="zh-CN" dirty="0" smtClean="0"/>
              <a:t>task</a:t>
            </a:r>
            <a:r>
              <a:rPr lang="zh-CN" altLang="en-US" dirty="0" smtClean="0"/>
              <a:t>绑定。另外也支持</a:t>
            </a:r>
            <a:r>
              <a:rPr lang="en-US" altLang="zh-CN" dirty="0" smtClean="0"/>
              <a:t>Persistent Volume</a:t>
            </a:r>
            <a:r>
              <a:rPr lang="zh-CN" altLang="en-US" dirty="0" smtClean="0"/>
              <a:t>，用于应用保存持久数据，也是通过目录映射的方式实现的。</a:t>
            </a:r>
            <a:r>
              <a:rPr lang="en-US" altLang="zh-CN" dirty="0" smtClean="0"/>
              <a:t>Persistent Volume</a:t>
            </a:r>
            <a:r>
              <a:rPr lang="zh-CN" altLang="en-US" dirty="0" smtClean="0"/>
              <a:t>的生命周期独立于</a:t>
            </a:r>
            <a:r>
              <a:rPr lang="en-US" altLang="zh-CN" dirty="0" smtClean="0"/>
              <a:t>task</a:t>
            </a:r>
            <a:r>
              <a:rPr lang="zh-CN" altLang="en-US" dirty="0" smtClean="0"/>
              <a:t>，由</a:t>
            </a:r>
            <a:r>
              <a:rPr lang="en-US" altLang="zh-CN" dirty="0" smtClean="0"/>
              <a:t>scheduler</a:t>
            </a:r>
            <a:r>
              <a:rPr lang="zh-CN" altLang="en-US" dirty="0" smtClean="0"/>
              <a:t>决定是否复用，也就是说</a:t>
            </a:r>
            <a:r>
              <a:rPr lang="en-US" altLang="zh-CN" dirty="0" err="1" smtClean="0"/>
              <a:t>Mesos</a:t>
            </a:r>
            <a:r>
              <a:rPr lang="zh-CN" altLang="en-US" dirty="0" smtClean="0"/>
              <a:t>将持久化数据和动态迁移之间的冲突问题交给了</a:t>
            </a:r>
            <a:r>
              <a:rPr lang="en-US" altLang="zh-CN" dirty="0" smtClean="0"/>
              <a:t>scheduler</a:t>
            </a:r>
            <a:r>
              <a:rPr lang="zh-CN" altLang="en-US" dirty="0" smtClean="0"/>
              <a:t>自己处理。另外可以选择使用</a:t>
            </a:r>
            <a:r>
              <a:rPr lang="en-US" altLang="zh-CN" dirty="0" err="1" smtClean="0"/>
              <a:t>Docker</a:t>
            </a:r>
            <a:r>
              <a:rPr lang="en-US" altLang="zh-CN" dirty="0" smtClean="0"/>
              <a:t> </a:t>
            </a:r>
            <a:r>
              <a:rPr lang="en-US" altLang="zh-CN" dirty="0" err="1" smtClean="0"/>
              <a:t>Containerizer</a:t>
            </a:r>
            <a:r>
              <a:rPr lang="zh-CN" altLang="en-US" dirty="0" smtClean="0"/>
              <a:t>，通过</a:t>
            </a:r>
            <a:r>
              <a:rPr lang="en-US" altLang="zh-CN" dirty="0" err="1" smtClean="0"/>
              <a:t>Docker</a:t>
            </a:r>
            <a:r>
              <a:rPr lang="zh-CN" altLang="en-US" dirty="0" smtClean="0"/>
              <a:t>的方式隔离文件系统。</a:t>
            </a:r>
          </a:p>
          <a:p>
            <a:pPr lvl="1"/>
            <a:r>
              <a:rPr lang="zh-CN" altLang="en-US" b="1" dirty="0" smtClean="0">
                <a:solidFill>
                  <a:srgbClr val="FF0000"/>
                </a:solidFill>
              </a:rPr>
              <a:t>服务发现以及负载均衡 </a:t>
            </a:r>
            <a:r>
              <a:rPr lang="en-US" altLang="zh-CN" dirty="0" err="1" smtClean="0"/>
              <a:t>Mesos</a:t>
            </a:r>
            <a:r>
              <a:rPr lang="zh-CN" altLang="en-US" dirty="0" smtClean="0"/>
              <a:t>默认不支持服务发现和负载均衡，需要用户自己实现。</a:t>
            </a:r>
          </a:p>
          <a:p>
            <a:r>
              <a:rPr lang="en-US" altLang="zh-CN" dirty="0" err="1" smtClean="0"/>
              <a:t>Mesos</a:t>
            </a:r>
            <a:r>
              <a:rPr lang="zh-CN" altLang="en-US" dirty="0" smtClean="0"/>
              <a:t>通过</a:t>
            </a:r>
            <a:r>
              <a:rPr lang="en-US" altLang="zh-CN" dirty="0" smtClean="0"/>
              <a:t>actor</a:t>
            </a:r>
            <a:r>
              <a:rPr lang="zh-CN" altLang="en-US" dirty="0" smtClean="0"/>
              <a:t>模型，简化了分布式系统的调用以及并发编程的复杂度，</a:t>
            </a:r>
            <a:endParaRPr lang="en-US" altLang="zh-CN" dirty="0" smtClean="0"/>
          </a:p>
          <a:p>
            <a:pPr lvl="1"/>
            <a:r>
              <a:rPr lang="en-US" altLang="zh-CN" dirty="0" smtClean="0"/>
              <a:t>actor</a:t>
            </a:r>
            <a:r>
              <a:rPr lang="zh-CN" altLang="en-US" dirty="0" smtClean="0"/>
              <a:t>之间都通过消息异步通信，只需要知道对方的</a:t>
            </a:r>
            <a:r>
              <a:rPr lang="en-US" altLang="zh-CN" dirty="0" smtClean="0"/>
              <a:t>ID</a:t>
            </a:r>
            <a:r>
              <a:rPr lang="zh-CN" altLang="en-US" dirty="0" smtClean="0"/>
              <a:t>即可，无需了解对方和自己是否在同一个节点上。</a:t>
            </a:r>
            <a:r>
              <a:rPr lang="en-US" altLang="zh-CN" b="1" dirty="0" err="1" smtClean="0"/>
              <a:t>libprocess</a:t>
            </a:r>
            <a:r>
              <a:rPr lang="zh-CN" altLang="en-US" b="1" dirty="0" smtClean="0"/>
              <a:t>封装的</a:t>
            </a:r>
            <a:r>
              <a:rPr lang="en-US" altLang="zh-CN" b="1" dirty="0" smtClean="0"/>
              <a:t>actor manager</a:t>
            </a:r>
            <a:r>
              <a:rPr lang="zh-CN" altLang="en-US" b="1" dirty="0" smtClean="0"/>
              <a:t>知道接收方是本地的</a:t>
            </a:r>
            <a:r>
              <a:rPr lang="en-US" altLang="zh-CN" b="1" dirty="0" smtClean="0"/>
              <a:t>actor</a:t>
            </a:r>
            <a:r>
              <a:rPr lang="zh-CN" altLang="en-US" b="1" dirty="0" smtClean="0"/>
              <a:t>还是远程的</a:t>
            </a:r>
            <a:r>
              <a:rPr lang="en-US" altLang="zh-CN" b="1" dirty="0" smtClean="0"/>
              <a:t>actor</a:t>
            </a:r>
            <a:r>
              <a:rPr lang="zh-CN" altLang="en-US" dirty="0" smtClean="0"/>
              <a:t>，如果是远程的则通过请求接口转发消息。</a:t>
            </a:r>
            <a:r>
              <a:rPr lang="en-US" altLang="zh-CN" dirty="0" err="1" smtClean="0"/>
              <a:t>libprocess</a:t>
            </a:r>
            <a:r>
              <a:rPr lang="zh-CN" altLang="en-US" dirty="0" smtClean="0"/>
              <a:t>也封装了网络层，传输层使用的是</a:t>
            </a:r>
            <a:r>
              <a:rPr lang="en-US" altLang="zh-CN" dirty="0" smtClean="0"/>
              <a:t>http</a:t>
            </a:r>
            <a:r>
              <a:rPr lang="zh-CN" altLang="en-US" dirty="0" smtClean="0"/>
              <a:t>协议，使用方对不同的消息注册不同的</a:t>
            </a:r>
            <a:r>
              <a:rPr lang="en-US" altLang="zh-CN" dirty="0" smtClean="0"/>
              <a:t>handler</a:t>
            </a:r>
            <a:r>
              <a:rPr lang="zh-CN" altLang="en-US" dirty="0" smtClean="0"/>
              <a:t>即可，也支持</a:t>
            </a:r>
            <a:r>
              <a:rPr lang="en-US" altLang="zh-CN" dirty="0" smtClean="0"/>
              <a:t>http</a:t>
            </a:r>
            <a:r>
              <a:rPr lang="zh-CN" altLang="en-US" dirty="0" smtClean="0"/>
              <a:t>的长轮询模式订阅事件。</a:t>
            </a:r>
            <a:r>
              <a:rPr lang="en-US" altLang="zh-CN" dirty="0" err="1" smtClean="0"/>
              <a:t>mesos</a:t>
            </a:r>
            <a:r>
              <a:rPr lang="zh-CN" altLang="en-US" dirty="0" smtClean="0"/>
              <a:t>为了提高消息传递解析效率，消息传递支持</a:t>
            </a:r>
            <a:r>
              <a:rPr lang="en-US" altLang="zh-CN" dirty="0" err="1" smtClean="0"/>
              <a:t>json</a:t>
            </a:r>
            <a:r>
              <a:rPr lang="zh-CN" altLang="en-US" dirty="0" smtClean="0"/>
              <a:t>和</a:t>
            </a:r>
            <a:r>
              <a:rPr lang="en-US" altLang="zh-CN" dirty="0" err="1" smtClean="0"/>
              <a:t>protobuf</a:t>
            </a:r>
            <a:r>
              <a:rPr lang="zh-CN" altLang="en-US" dirty="0" smtClean="0"/>
              <a:t>两种格式。</a:t>
            </a:r>
            <a:endParaRPr lang="en-US" altLang="zh-CN" dirty="0" smtClean="0"/>
          </a:p>
          <a:p>
            <a:pPr lvl="1"/>
            <a:r>
              <a:rPr lang="zh-CN" altLang="en-US" dirty="0" smtClean="0"/>
              <a:t>这种架构的好处是</a:t>
            </a:r>
            <a:r>
              <a:rPr lang="en-US" altLang="zh-CN" dirty="0" err="1" smtClean="0"/>
              <a:t>Mesos</a:t>
            </a:r>
            <a:r>
              <a:rPr lang="zh-CN" altLang="en-US" dirty="0" smtClean="0"/>
              <a:t>省去了对消息队列的依赖。一般情况下这种分布式消息分发系统都需要消息队列或者中心存储的支持，比如</a:t>
            </a:r>
            <a:r>
              <a:rPr lang="en-US" altLang="zh-CN" dirty="0" smtClean="0"/>
              <a:t>Salt</a:t>
            </a:r>
            <a:r>
              <a:rPr lang="zh-CN" altLang="en-US" dirty="0" smtClean="0"/>
              <a:t>使用的是</a:t>
            </a:r>
            <a:r>
              <a:rPr lang="en-US" altLang="zh-CN" dirty="0" err="1" smtClean="0"/>
              <a:t>ZeroMQ</a:t>
            </a:r>
            <a:r>
              <a:rPr lang="zh-CN" altLang="en-US" dirty="0" smtClean="0"/>
              <a:t>，</a:t>
            </a:r>
            <a:r>
              <a:rPr lang="en-US" altLang="zh-CN" dirty="0" err="1" smtClean="0"/>
              <a:t>Kubenetes</a:t>
            </a:r>
            <a:r>
              <a:rPr lang="zh-CN" altLang="en-US" dirty="0" smtClean="0"/>
              <a:t>使用的是</a:t>
            </a:r>
            <a:r>
              <a:rPr lang="en-US" altLang="zh-CN" dirty="0" err="1" smtClean="0"/>
              <a:t>Etcd</a:t>
            </a:r>
            <a:r>
              <a:rPr lang="zh-CN" altLang="en-US" dirty="0" smtClean="0"/>
              <a:t>，而</a:t>
            </a:r>
            <a:r>
              <a:rPr lang="en-US" altLang="zh-CN" dirty="0" err="1" smtClean="0"/>
              <a:t>Mesos</a:t>
            </a:r>
            <a:r>
              <a:rPr lang="zh-CN" altLang="en-US" dirty="0" smtClean="0"/>
              <a:t>则不依赖外部的资源支持，只通过</a:t>
            </a:r>
            <a:r>
              <a:rPr lang="en-US" altLang="zh-CN" dirty="0" smtClean="0"/>
              <a:t>actor</a:t>
            </a:r>
            <a:r>
              <a:rPr lang="zh-CN" altLang="en-US" dirty="0" smtClean="0"/>
              <a:t>模型的容错机制来实现。而缺点也是</a:t>
            </a:r>
            <a:r>
              <a:rPr lang="en-US" altLang="zh-CN" dirty="0" smtClean="0"/>
              <a:t>actor</a:t>
            </a:r>
            <a:r>
              <a:rPr lang="zh-CN" altLang="en-US" dirty="0" smtClean="0"/>
              <a:t>本身的缺点，因为消息都是异步的，需要</a:t>
            </a:r>
            <a:r>
              <a:rPr lang="en-US" altLang="zh-CN" dirty="0" smtClean="0"/>
              <a:t>actor</a:t>
            </a:r>
            <a:r>
              <a:rPr lang="zh-CN" altLang="en-US" dirty="0" smtClean="0"/>
              <a:t>处理消息的丢失以及超时逻辑，</a:t>
            </a:r>
            <a:r>
              <a:rPr lang="en-US" altLang="zh-CN" b="1" dirty="0" err="1" smtClean="0">
                <a:solidFill>
                  <a:srgbClr val="FF0000"/>
                </a:solidFill>
              </a:rPr>
              <a:t>Mesos</a:t>
            </a:r>
            <a:r>
              <a:rPr lang="zh-CN" altLang="en-US" b="1" dirty="0" smtClean="0">
                <a:solidFill>
                  <a:srgbClr val="FF0000"/>
                </a:solidFill>
              </a:rPr>
              <a:t>不保证消息的可靠投递，提供的投递策略是 “</a:t>
            </a:r>
            <a:r>
              <a:rPr lang="en-US" altLang="zh-CN" b="1" dirty="0" smtClean="0">
                <a:solidFill>
                  <a:srgbClr val="FF0000"/>
                </a:solidFill>
              </a:rPr>
              <a:t>at-most-once”</a:t>
            </a:r>
            <a:r>
              <a:rPr lang="zh-CN" altLang="en-US" b="1" dirty="0" smtClean="0">
                <a:solidFill>
                  <a:srgbClr val="FF0000"/>
                </a:solidFill>
              </a:rPr>
              <a:t>，</a:t>
            </a:r>
            <a:r>
              <a:rPr lang="en-US" altLang="zh-CN" b="1" dirty="0" smtClean="0">
                <a:solidFill>
                  <a:srgbClr val="FF0000"/>
                </a:solidFill>
              </a:rPr>
              <a:t>actor</a:t>
            </a:r>
            <a:r>
              <a:rPr lang="zh-CN" altLang="en-US" b="1" dirty="0" smtClean="0">
                <a:solidFill>
                  <a:srgbClr val="FF0000"/>
                </a:solidFill>
              </a:rPr>
              <a:t>需要通过超时重试机制解决消息丢失的问题。</a:t>
            </a:r>
            <a:endParaRPr lang="en-US" b="1" dirty="0" smtClean="0">
              <a:solidFill>
                <a:srgbClr val="FF0000"/>
              </a:solidFill>
            </a:endParaRPr>
          </a:p>
          <a:p>
            <a:pPr marL="232733" lvl="1">
              <a:spcBef>
                <a:spcPts val="509"/>
              </a:spcBef>
              <a:buClr>
                <a:schemeClr val="accent1"/>
              </a:buClr>
            </a:pPr>
            <a:r>
              <a:rPr lang="en-US" altLang="zh-CN" sz="1000" dirty="0" smtClean="0">
                <a:solidFill>
                  <a:schemeClr val="tx1"/>
                </a:solidFill>
              </a:rPr>
              <a:t>Marathon</a:t>
            </a:r>
            <a:r>
              <a:rPr lang="zh-CN" altLang="en-US" sz="1000" dirty="0" smtClean="0">
                <a:solidFill>
                  <a:schemeClr val="tx1"/>
                </a:solidFill>
              </a:rPr>
              <a:t>按照官方的说法是个基于</a:t>
            </a:r>
            <a:r>
              <a:rPr lang="en-US" altLang="zh-CN" sz="1000" dirty="0" err="1" smtClean="0">
                <a:solidFill>
                  <a:schemeClr val="tx1"/>
                </a:solidFill>
              </a:rPr>
              <a:t>Mesos</a:t>
            </a:r>
            <a:r>
              <a:rPr lang="zh-CN" altLang="en-US" sz="1000" dirty="0" smtClean="0">
                <a:solidFill>
                  <a:schemeClr val="tx1"/>
                </a:solidFill>
              </a:rPr>
              <a:t>的私有</a:t>
            </a:r>
            <a:r>
              <a:rPr lang="en-US" altLang="zh-CN" sz="1000" dirty="0" err="1" smtClean="0">
                <a:solidFill>
                  <a:schemeClr val="tx1"/>
                </a:solidFill>
              </a:rPr>
              <a:t>PaaS</a:t>
            </a:r>
            <a:r>
              <a:rPr lang="en-US" altLang="zh-CN" sz="1000" dirty="0" smtClean="0">
                <a:solidFill>
                  <a:schemeClr val="tx1"/>
                </a:solidFill>
              </a:rPr>
              <a:t>。</a:t>
            </a:r>
          </a:p>
        </p:txBody>
      </p:sp>
      <p:sp>
        <p:nvSpPr>
          <p:cNvPr id="3" name="Content Placeholder 2"/>
          <p:cNvSpPr>
            <a:spLocks noGrp="1"/>
          </p:cNvSpPr>
          <p:nvPr>
            <p:ph sz="quarter" idx="10"/>
          </p:nvPr>
        </p:nvSpPr>
        <p:spPr/>
        <p:txBody>
          <a:bodyPr/>
          <a:lstStyle/>
          <a:p>
            <a:r>
              <a:rPr lang="en-US" dirty="0" smtClean="0">
                <a:hlinkClick r:id="rId2"/>
              </a:rPr>
              <a:t>http://www.tuicool.com/articles/vMRJ7nV</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altLang="zh-CN" dirty="0" err="1" smtClean="0"/>
              <a:t>Mesos</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dirty="0" err="1" smtClean="0"/>
              <a:t>Mesos</a:t>
            </a:r>
            <a:r>
              <a:rPr lang="zh-CN" altLang="en-US" dirty="0" smtClean="0"/>
              <a:t>有点像联邦制，承认各邦（</a:t>
            </a:r>
            <a:r>
              <a:rPr lang="en-US" altLang="zh-CN" dirty="0" smtClean="0"/>
              <a:t>Framework</a:t>
            </a:r>
            <a:r>
              <a:rPr lang="zh-CN" altLang="en-US" dirty="0" smtClean="0"/>
              <a:t>）的主权，但各邦让渡一部分公用的机制出来由</a:t>
            </a:r>
            <a:r>
              <a:rPr lang="en-US" altLang="zh-CN" dirty="0" err="1" smtClean="0"/>
              <a:t>Mesos</a:t>
            </a:r>
            <a:r>
              <a:rPr lang="zh-CN" altLang="en-US" dirty="0" smtClean="0"/>
              <a:t>来实现，最大化的共享资源，提高资源利用率，</a:t>
            </a:r>
            <a:r>
              <a:rPr lang="en-US" altLang="zh-CN" dirty="0" smtClean="0"/>
              <a:t>Framework</a:t>
            </a:r>
            <a:r>
              <a:rPr lang="zh-CN" altLang="en-US" dirty="0" smtClean="0"/>
              <a:t>和</a:t>
            </a:r>
            <a:r>
              <a:rPr lang="en-US" altLang="zh-CN" dirty="0" err="1" smtClean="0"/>
              <a:t>Mesos</a:t>
            </a:r>
            <a:r>
              <a:rPr lang="zh-CN" altLang="en-US" dirty="0" smtClean="0"/>
              <a:t>是相对独立的关系。</a:t>
            </a:r>
            <a:endParaRPr lang="en-US" altLang="zh-CN" dirty="0" smtClean="0"/>
          </a:p>
          <a:p>
            <a:endParaRPr lang="en-US" dirty="0" smtClean="0"/>
          </a:p>
          <a:p>
            <a:r>
              <a:rPr lang="en-US" altLang="zh-CN" dirty="0" err="1" smtClean="0"/>
              <a:t>Kubernetes</a:t>
            </a:r>
            <a:r>
              <a:rPr lang="zh-CN" altLang="en-US" dirty="0" smtClean="0"/>
              <a:t>有点像单一制，搭建一个通用的平台，尽量提供全面的能力（网络，磁盘，内存，</a:t>
            </a:r>
            <a:r>
              <a:rPr lang="en-US" altLang="zh-CN" dirty="0" err="1" smtClean="0"/>
              <a:t>cpu</a:t>
            </a:r>
            <a:r>
              <a:rPr lang="zh-CN" altLang="en-US" dirty="0" smtClean="0"/>
              <a:t>），制定一个集群应用的定义标准，任何复杂的应用都可以按照该标准定义并以最小的变更成本在上面部署运行，主要的变更需求也是因为想享受</a:t>
            </a:r>
            <a:r>
              <a:rPr lang="en-US" altLang="zh-CN" dirty="0" err="1" smtClean="0"/>
              <a:t>Kubernetes</a:t>
            </a:r>
            <a:r>
              <a:rPr lang="zh-CN" altLang="en-US" smtClean="0"/>
              <a:t>的动态伸缩能力带来的。</a:t>
            </a:r>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http://www.slideshare.net/payberah/paxos-43900572?qid=cdbdeb90-21c0-4ad9-ab72-66066e915d40&amp;v=&amp;b=&amp;</a:t>
            </a:r>
            <a:r>
              <a:rPr lang="en-US" dirty="0" smtClean="0">
                <a:hlinkClick r:id="rId2"/>
              </a:rPr>
              <a:t>from_search=4</a:t>
            </a:r>
            <a:r>
              <a:rPr lang="en-US" dirty="0" smtClean="0"/>
              <a:t> </a:t>
            </a:r>
            <a:endParaRPr lang="en-US" dirty="0"/>
          </a:p>
        </p:txBody>
      </p:sp>
      <p:sp>
        <p:nvSpPr>
          <p:cNvPr id="4" name="Title 3"/>
          <p:cNvSpPr>
            <a:spLocks noGrp="1"/>
          </p:cNvSpPr>
          <p:nvPr>
            <p:ph type="title"/>
          </p:nvPr>
        </p:nvSpPr>
        <p:spPr/>
        <p:txBody>
          <a:bodyPr/>
          <a:lstStyle/>
          <a:p>
            <a:r>
              <a:rPr lang="en-US" b="0" dirty="0" err="1" smtClean="0"/>
              <a:t>Paxos</a:t>
            </a:r>
            <a:endParaRPr lang="en-US" dirty="0"/>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3" cstate="print"/>
          <a:srcRect/>
          <a:stretch>
            <a:fillRect/>
          </a:stretch>
        </p:blipFill>
        <p:spPr bwMode="auto">
          <a:xfrm>
            <a:off x="152400" y="838200"/>
            <a:ext cx="5857875" cy="380047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dirty="0" smtClean="0"/>
              <a:t>Consul</a:t>
            </a:r>
          </a:p>
          <a:p>
            <a:r>
              <a:rPr lang="en-US" dirty="0" err="1" smtClean="0"/>
              <a:t>Ansible</a:t>
            </a:r>
            <a:endParaRPr lang="en-US" dirty="0" smtClean="0"/>
          </a:p>
          <a:p>
            <a:r>
              <a:rPr lang="en-US" dirty="0" smtClean="0"/>
              <a:t>Zookeeper</a:t>
            </a:r>
          </a:p>
          <a:p>
            <a:r>
              <a:rPr lang="en-US" altLang="zh-CN" dirty="0" err="1" smtClean="0"/>
              <a:t>Mesos</a:t>
            </a:r>
            <a:endParaRPr lang="en-US" altLang="zh-CN" dirty="0" smtClean="0"/>
          </a:p>
          <a:p>
            <a:r>
              <a:rPr lang="en-US" altLang="zh-CN" dirty="0" err="1" smtClean="0"/>
              <a:t>etcd</a:t>
            </a:r>
            <a:endParaRPr lang="en-US" altLang="zh-CN" dirty="0" smtClean="0"/>
          </a:p>
          <a:p>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http://www.slideshare.net/payberah/paxos-43900572?qid=cdbdeb90-21c0-4ad9-ab72-66066e915d40&amp;v=&amp;b=&amp;</a:t>
            </a:r>
            <a:r>
              <a:rPr lang="en-US" dirty="0" smtClean="0">
                <a:hlinkClick r:id="rId2"/>
              </a:rPr>
              <a:t>from_search=4</a:t>
            </a:r>
            <a:r>
              <a:rPr lang="en-US" dirty="0" smtClean="0"/>
              <a:t> </a:t>
            </a:r>
            <a:endParaRPr lang="en-US" dirty="0"/>
          </a:p>
        </p:txBody>
      </p:sp>
      <p:sp>
        <p:nvSpPr>
          <p:cNvPr id="4" name="Title 3"/>
          <p:cNvSpPr>
            <a:spLocks noGrp="1"/>
          </p:cNvSpPr>
          <p:nvPr>
            <p:ph type="title"/>
          </p:nvPr>
        </p:nvSpPr>
        <p:spPr/>
        <p:txBody>
          <a:bodyPr/>
          <a:lstStyle/>
          <a:p>
            <a:r>
              <a:rPr lang="en-US" b="0" dirty="0" err="1" smtClean="0"/>
              <a:t>Paxos</a:t>
            </a:r>
            <a:endParaRPr lang="en-US" dirty="0"/>
          </a:p>
        </p:txBody>
      </p:sp>
      <p:sp>
        <p:nvSpPr>
          <p:cNvPr id="5" name="Text Placeholder 4"/>
          <p:cNvSpPr>
            <a:spLocks noGrp="1"/>
          </p:cNvSpPr>
          <p:nvPr>
            <p:ph type="body" sz="quarter" idx="11"/>
          </p:nvPr>
        </p:nvSpPr>
        <p:spPr/>
        <p:txBody>
          <a:bodyPr/>
          <a:lstStyle/>
          <a:p>
            <a:endParaRPr lang="en-US"/>
          </a:p>
        </p:txBody>
      </p:sp>
      <p:pic>
        <p:nvPicPr>
          <p:cNvPr id="2050" name="Picture 2"/>
          <p:cNvPicPr>
            <a:picLocks noChangeAspect="1" noChangeArrowheads="1"/>
          </p:cNvPicPr>
          <p:nvPr/>
        </p:nvPicPr>
        <p:blipFill>
          <a:blip r:embed="rId3" cstate="print"/>
          <a:srcRect/>
          <a:stretch>
            <a:fillRect/>
          </a:stretch>
        </p:blipFill>
        <p:spPr bwMode="auto">
          <a:xfrm>
            <a:off x="152400" y="685800"/>
            <a:ext cx="5553075" cy="3133725"/>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2590800" y="3660785"/>
            <a:ext cx="4552950" cy="153034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a:t>
            </a:r>
            <a:r>
              <a:rPr lang="en-US" dirty="0" smtClean="0">
                <a:hlinkClick r:id="rId2"/>
              </a:rPr>
              <a:t>www.slideshare.net/drmingdrmer/paxos-51731377</a:t>
            </a:r>
            <a:r>
              <a:rPr lang="en-US" dirty="0" smtClean="0"/>
              <a:t> </a:t>
            </a:r>
            <a:endParaRPr lang="en-US" dirty="0"/>
          </a:p>
        </p:txBody>
      </p:sp>
      <p:sp>
        <p:nvSpPr>
          <p:cNvPr id="4" name="Title 3"/>
          <p:cNvSpPr>
            <a:spLocks noGrp="1"/>
          </p:cNvSpPr>
          <p:nvPr>
            <p:ph type="title"/>
          </p:nvPr>
        </p:nvSpPr>
        <p:spPr/>
        <p:txBody>
          <a:bodyPr/>
          <a:lstStyle/>
          <a:p>
            <a:r>
              <a:rPr lang="en-US" b="0" dirty="0" err="1" smtClean="0"/>
              <a:t>Paxos</a:t>
            </a:r>
            <a:endParaRPr lang="en-US" dirty="0"/>
          </a:p>
        </p:txBody>
      </p:sp>
      <p:sp>
        <p:nvSpPr>
          <p:cNvPr id="5" name="Text Placeholder 4"/>
          <p:cNvSpPr>
            <a:spLocks noGrp="1"/>
          </p:cNvSpPr>
          <p:nvPr>
            <p:ph type="body" sz="quarter" idx="11"/>
          </p:nvPr>
        </p:nvSpPr>
        <p:spPr/>
        <p:txBody>
          <a:bodyPr/>
          <a:lstStyle/>
          <a:p>
            <a:endParaRPr lang="en-US"/>
          </a:p>
        </p:txBody>
      </p:sp>
      <p:pic>
        <p:nvPicPr>
          <p:cNvPr id="5122" name="Picture 2"/>
          <p:cNvPicPr>
            <a:picLocks noChangeAspect="1" noChangeArrowheads="1"/>
          </p:cNvPicPr>
          <p:nvPr/>
        </p:nvPicPr>
        <p:blipFill>
          <a:blip r:embed="rId3" cstate="print"/>
          <a:srcRect/>
          <a:stretch>
            <a:fillRect/>
          </a:stretch>
        </p:blipFill>
        <p:spPr bwMode="auto">
          <a:xfrm>
            <a:off x="457200" y="914400"/>
            <a:ext cx="5267325" cy="33909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a:t>
            </a:r>
            <a:r>
              <a:rPr lang="en-US" dirty="0" smtClean="0">
                <a:hlinkClick r:id="rId2"/>
              </a:rPr>
              <a:t>www.slideshare.net/drmingdrmer/paxos-51731377</a:t>
            </a:r>
            <a:r>
              <a:rPr lang="en-US" dirty="0" smtClean="0"/>
              <a:t> </a:t>
            </a:r>
            <a:endParaRPr lang="en-US" dirty="0"/>
          </a:p>
        </p:txBody>
      </p:sp>
      <p:sp>
        <p:nvSpPr>
          <p:cNvPr id="4" name="Title 3"/>
          <p:cNvSpPr>
            <a:spLocks noGrp="1"/>
          </p:cNvSpPr>
          <p:nvPr>
            <p:ph type="title"/>
          </p:nvPr>
        </p:nvSpPr>
        <p:spPr/>
        <p:txBody>
          <a:bodyPr/>
          <a:lstStyle/>
          <a:p>
            <a:r>
              <a:rPr lang="en-US" b="0" dirty="0" err="1" smtClean="0"/>
              <a:t>Paxos</a:t>
            </a:r>
            <a:endParaRPr lang="en-US" dirty="0"/>
          </a:p>
        </p:txBody>
      </p:sp>
      <p:sp>
        <p:nvSpPr>
          <p:cNvPr id="5" name="Text Placeholder 4"/>
          <p:cNvSpPr>
            <a:spLocks noGrp="1"/>
          </p:cNvSpPr>
          <p:nvPr>
            <p:ph type="body" sz="quarter" idx="11"/>
          </p:nvPr>
        </p:nvSpPr>
        <p:spPr/>
        <p:txBody>
          <a:bodyPr/>
          <a:lstStyle/>
          <a:p>
            <a:endParaRPr lang="en-US"/>
          </a:p>
        </p:txBody>
      </p:sp>
      <p:pic>
        <p:nvPicPr>
          <p:cNvPr id="6146" name="Picture 2"/>
          <p:cNvPicPr>
            <a:picLocks noChangeAspect="1" noChangeArrowheads="1"/>
          </p:cNvPicPr>
          <p:nvPr/>
        </p:nvPicPr>
        <p:blipFill>
          <a:blip r:embed="rId3" cstate="print"/>
          <a:srcRect/>
          <a:stretch>
            <a:fillRect/>
          </a:stretch>
        </p:blipFill>
        <p:spPr bwMode="auto">
          <a:xfrm>
            <a:off x="0" y="609601"/>
            <a:ext cx="3810000" cy="2667000"/>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2819400" y="2436569"/>
            <a:ext cx="4495800" cy="3049831"/>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http://www.slideshare.net/payberah/paxos-43900572?qid=cdbdeb90-21c0-4ad9-ab72-66066e915d40&amp;v=&amp;b=&amp;</a:t>
            </a:r>
            <a:r>
              <a:rPr lang="en-US" dirty="0" smtClean="0">
                <a:hlinkClick r:id="rId2"/>
              </a:rPr>
              <a:t>from_search=4</a:t>
            </a:r>
            <a:r>
              <a:rPr lang="en-US" dirty="0" smtClean="0"/>
              <a:t> </a:t>
            </a:r>
            <a:endParaRPr lang="en-US" dirty="0"/>
          </a:p>
        </p:txBody>
      </p:sp>
      <p:sp>
        <p:nvSpPr>
          <p:cNvPr id="4" name="Title 3"/>
          <p:cNvSpPr>
            <a:spLocks noGrp="1"/>
          </p:cNvSpPr>
          <p:nvPr>
            <p:ph type="title"/>
          </p:nvPr>
        </p:nvSpPr>
        <p:spPr/>
        <p:txBody>
          <a:bodyPr/>
          <a:lstStyle/>
          <a:p>
            <a:r>
              <a:rPr lang="en-US" b="0" dirty="0" err="1" smtClean="0"/>
              <a:t>Paxos</a:t>
            </a:r>
            <a:endParaRPr lang="en-US" dirty="0"/>
          </a:p>
        </p:txBody>
      </p:sp>
      <p:sp>
        <p:nvSpPr>
          <p:cNvPr id="5" name="Text Placeholder 4"/>
          <p:cNvSpPr>
            <a:spLocks noGrp="1"/>
          </p:cNvSpPr>
          <p:nvPr>
            <p:ph type="body" sz="quarter" idx="11"/>
          </p:nvPr>
        </p:nvSpPr>
        <p:spPr/>
        <p:txBody>
          <a:bodyPr/>
          <a:lstStyle/>
          <a:p>
            <a:endParaRPr lang="en-US"/>
          </a:p>
        </p:txBody>
      </p:sp>
      <p:pic>
        <p:nvPicPr>
          <p:cNvPr id="3075" name="Picture 3"/>
          <p:cNvPicPr>
            <a:picLocks noChangeAspect="1" noChangeArrowheads="1"/>
          </p:cNvPicPr>
          <p:nvPr/>
        </p:nvPicPr>
        <p:blipFill>
          <a:blip r:embed="rId3" cstate="print"/>
          <a:srcRect/>
          <a:stretch>
            <a:fillRect/>
          </a:stretch>
        </p:blipFill>
        <p:spPr bwMode="auto">
          <a:xfrm>
            <a:off x="0" y="914400"/>
            <a:ext cx="4619625" cy="340995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http://www.slideshare.net/payberah/paxos-43900572?qid=cdbdeb90-21c0-4ad9-ab72-66066e915d40&amp;v=&amp;b=&amp;</a:t>
            </a:r>
            <a:r>
              <a:rPr lang="en-US" dirty="0" smtClean="0">
                <a:hlinkClick r:id="rId2"/>
              </a:rPr>
              <a:t>from_search=4</a:t>
            </a:r>
            <a:r>
              <a:rPr lang="en-US" dirty="0" smtClean="0"/>
              <a:t> </a:t>
            </a:r>
            <a:endParaRPr lang="en-US" dirty="0"/>
          </a:p>
        </p:txBody>
      </p:sp>
      <p:sp>
        <p:nvSpPr>
          <p:cNvPr id="4" name="Title 3"/>
          <p:cNvSpPr>
            <a:spLocks noGrp="1"/>
          </p:cNvSpPr>
          <p:nvPr>
            <p:ph type="title"/>
          </p:nvPr>
        </p:nvSpPr>
        <p:spPr/>
        <p:txBody>
          <a:bodyPr/>
          <a:lstStyle/>
          <a:p>
            <a:r>
              <a:rPr lang="en-US" b="0" dirty="0" err="1" smtClean="0"/>
              <a:t>Paxos</a:t>
            </a:r>
            <a:endParaRPr lang="en-US" dirty="0"/>
          </a:p>
        </p:txBody>
      </p:sp>
      <p:sp>
        <p:nvSpPr>
          <p:cNvPr id="5" name="Text Placeholder 4"/>
          <p:cNvSpPr>
            <a:spLocks noGrp="1"/>
          </p:cNvSpPr>
          <p:nvPr>
            <p:ph type="body" sz="quarter" idx="11"/>
          </p:nvPr>
        </p:nvSpPr>
        <p:spPr/>
        <p:txBody>
          <a:bodyPr/>
          <a:lstStyle/>
          <a:p>
            <a:endParaRPr lang="en-US"/>
          </a:p>
        </p:txBody>
      </p:sp>
      <p:pic>
        <p:nvPicPr>
          <p:cNvPr id="4098" name="Picture 2"/>
          <p:cNvPicPr>
            <a:picLocks noChangeAspect="1" noChangeArrowheads="1"/>
          </p:cNvPicPr>
          <p:nvPr/>
        </p:nvPicPr>
        <p:blipFill>
          <a:blip r:embed="rId3" cstate="print"/>
          <a:srcRect/>
          <a:stretch>
            <a:fillRect/>
          </a:stretch>
        </p:blipFill>
        <p:spPr bwMode="auto">
          <a:xfrm>
            <a:off x="228600" y="49183"/>
            <a:ext cx="7010400" cy="4884767"/>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http://www.slideshare.net/payberah/paxos-43900572?qid=cdbdeb90-21c0-4ad9-ab72-66066e915d40&amp;v=&amp;b=&amp;</a:t>
            </a:r>
            <a:r>
              <a:rPr lang="en-US" dirty="0" smtClean="0">
                <a:hlinkClick r:id="rId2"/>
              </a:rPr>
              <a:t>from_search=4</a:t>
            </a:r>
            <a:r>
              <a:rPr lang="en-US" dirty="0" smtClean="0"/>
              <a:t> </a:t>
            </a:r>
            <a:endParaRPr lang="en-US" dirty="0"/>
          </a:p>
        </p:txBody>
      </p:sp>
      <p:sp>
        <p:nvSpPr>
          <p:cNvPr id="4" name="Title 3"/>
          <p:cNvSpPr>
            <a:spLocks noGrp="1"/>
          </p:cNvSpPr>
          <p:nvPr>
            <p:ph type="title"/>
          </p:nvPr>
        </p:nvSpPr>
        <p:spPr/>
        <p:txBody>
          <a:bodyPr/>
          <a:lstStyle/>
          <a:p>
            <a:r>
              <a:rPr lang="en-US" b="0" dirty="0" err="1" smtClean="0"/>
              <a:t>Paxos</a:t>
            </a:r>
            <a:endParaRPr lang="en-US" dirty="0"/>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http://www.slideshare.net/payberah/paxos-43900572?qid=cdbdeb90-21c0-4ad9-ab72-66066e915d40&amp;v=&amp;b=&amp;</a:t>
            </a:r>
            <a:r>
              <a:rPr lang="en-US" dirty="0" smtClean="0">
                <a:hlinkClick r:id="rId2"/>
              </a:rPr>
              <a:t>from_search=4</a:t>
            </a:r>
            <a:r>
              <a:rPr lang="en-US" dirty="0" smtClean="0"/>
              <a:t> </a:t>
            </a:r>
            <a:endParaRPr lang="en-US" dirty="0"/>
          </a:p>
        </p:txBody>
      </p:sp>
      <p:sp>
        <p:nvSpPr>
          <p:cNvPr id="4" name="Title 3"/>
          <p:cNvSpPr>
            <a:spLocks noGrp="1"/>
          </p:cNvSpPr>
          <p:nvPr>
            <p:ph type="title"/>
          </p:nvPr>
        </p:nvSpPr>
        <p:spPr/>
        <p:txBody>
          <a:bodyPr/>
          <a:lstStyle/>
          <a:p>
            <a:r>
              <a:rPr lang="en-US" b="0" dirty="0" err="1" smtClean="0"/>
              <a:t>Paxos</a:t>
            </a:r>
            <a:endParaRPr lang="en-US" dirty="0"/>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lnSpcReduction="10000"/>
          </a:bodyPr>
          <a:lstStyle/>
          <a:p>
            <a:r>
              <a:rPr lang="en-US" b="1" dirty="0" smtClean="0">
                <a:solidFill>
                  <a:srgbClr val="92D050"/>
                </a:solidFill>
              </a:rPr>
              <a:t>In distributed system, </a:t>
            </a:r>
            <a:r>
              <a:rPr lang="en-US" b="1" dirty="0" smtClean="0">
                <a:solidFill>
                  <a:srgbClr val="FF0000"/>
                </a:solidFill>
              </a:rPr>
              <a:t>failures are the rule, not the exception</a:t>
            </a:r>
            <a:r>
              <a:rPr lang="en-US" b="1" dirty="0" smtClean="0">
                <a:solidFill>
                  <a:srgbClr val="92D050"/>
                </a:solidFill>
              </a:rPr>
              <a:t>.</a:t>
            </a:r>
          </a:p>
          <a:p>
            <a:endParaRPr lang="en-US" b="1" dirty="0" smtClean="0">
              <a:solidFill>
                <a:srgbClr val="92D050"/>
              </a:solidFill>
            </a:endParaRPr>
          </a:p>
          <a:p>
            <a:endParaRPr lang="en-US" b="1" dirty="0" smtClean="0">
              <a:solidFill>
                <a:srgbClr val="92D050"/>
              </a:solidFill>
            </a:endParaRPr>
          </a:p>
          <a:p>
            <a:endParaRPr lang="en-US" b="1" dirty="0" smtClean="0">
              <a:solidFill>
                <a:srgbClr val="92D050"/>
              </a:solidFill>
            </a:endParaRPr>
          </a:p>
          <a:p>
            <a:endParaRPr lang="en-US" b="1" dirty="0" smtClean="0">
              <a:solidFill>
                <a:srgbClr val="92D050"/>
              </a:solidFill>
            </a:endParaRPr>
          </a:p>
          <a:p>
            <a:endParaRPr lang="en-US" b="1" dirty="0" smtClean="0">
              <a:solidFill>
                <a:srgbClr val="92D050"/>
              </a:solidFill>
            </a:endParaRPr>
          </a:p>
          <a:p>
            <a:endParaRPr lang="en-US" b="1" dirty="0" smtClean="0">
              <a:solidFill>
                <a:srgbClr val="92D050"/>
              </a:solidFill>
            </a:endParaRPr>
          </a:p>
          <a:p>
            <a:endParaRPr lang="en-US" b="1" dirty="0" smtClean="0">
              <a:solidFill>
                <a:srgbClr val="92D050"/>
              </a:solidFill>
            </a:endParaRPr>
          </a:p>
          <a:p>
            <a:endParaRPr lang="en-US" b="1" dirty="0" smtClean="0">
              <a:solidFill>
                <a:srgbClr val="92D050"/>
              </a:solidFill>
            </a:endParaRPr>
          </a:p>
          <a:p>
            <a:endParaRPr lang="en-US" b="1" dirty="0" smtClean="0">
              <a:solidFill>
                <a:srgbClr val="92D050"/>
              </a:solidFill>
            </a:endParaRPr>
          </a:p>
          <a:p>
            <a:endParaRPr lang="en-US" b="1" dirty="0" smtClean="0">
              <a:solidFill>
                <a:srgbClr val="92D050"/>
              </a:solidFill>
            </a:endParaRPr>
          </a:p>
          <a:p>
            <a:endParaRPr lang="en-US" b="1" dirty="0" smtClean="0">
              <a:solidFill>
                <a:srgbClr val="92D050"/>
              </a:solidFill>
            </a:endParaRPr>
          </a:p>
          <a:p>
            <a:endParaRPr lang="en-US" b="1" dirty="0" smtClean="0">
              <a:solidFill>
                <a:srgbClr val="92D050"/>
              </a:solidFill>
            </a:endParaRPr>
          </a:p>
          <a:p>
            <a:endParaRPr lang="en-US" b="1" dirty="0" smtClean="0">
              <a:solidFill>
                <a:srgbClr val="92D050"/>
              </a:solidFill>
            </a:endParaRPr>
          </a:p>
          <a:p>
            <a:r>
              <a:rPr lang="en-US" dirty="0" smtClean="0"/>
              <a:t>The idea here is that every node of the distributed application relies on the </a:t>
            </a:r>
            <a:r>
              <a:rPr lang="en-US" dirty="0" err="1" smtClean="0"/>
              <a:t>ZooKeeper</a:t>
            </a:r>
            <a:r>
              <a:rPr lang="en-US" dirty="0" smtClean="0"/>
              <a:t> servers </a:t>
            </a:r>
            <a:r>
              <a:rPr lang="en-US" b="1" dirty="0" smtClean="0">
                <a:solidFill>
                  <a:srgbClr val="92D050"/>
                </a:solidFill>
              </a:rPr>
              <a:t>by using the exposed API </a:t>
            </a:r>
            <a:r>
              <a:rPr lang="en-US" b="1" dirty="0" smtClean="0">
                <a:solidFill>
                  <a:srgbClr val="FF0000"/>
                </a:solidFill>
              </a:rPr>
              <a:t>at the application level </a:t>
            </a:r>
            <a:r>
              <a:rPr lang="en-US" dirty="0" smtClean="0"/>
              <a:t>through the use of a ZK client.</a:t>
            </a:r>
          </a:p>
          <a:p>
            <a:endParaRPr lang="en-US" b="1" dirty="0" smtClean="0">
              <a:solidFill>
                <a:srgbClr val="92D050"/>
              </a:solidFill>
            </a:endParaRPr>
          </a:p>
          <a:p>
            <a:r>
              <a:rPr lang="en-US" b="1" dirty="0" smtClean="0"/>
              <a:t>high performance（</a:t>
            </a:r>
            <a:r>
              <a:rPr lang="zh-CN" altLang="en-US" b="1" dirty="0" smtClean="0"/>
              <a:t>高性能）：</a:t>
            </a:r>
            <a:r>
              <a:rPr lang="en-US" dirty="0" smtClean="0"/>
              <a:t>Zookeep</a:t>
            </a:r>
            <a:r>
              <a:rPr lang="en-US" altLang="zh-CN" dirty="0" smtClean="0"/>
              <a:t>e</a:t>
            </a:r>
            <a:r>
              <a:rPr lang="en-US" dirty="0" smtClean="0"/>
              <a:t>r</a:t>
            </a:r>
            <a:r>
              <a:rPr lang="zh-CN" altLang="en-US" dirty="0" smtClean="0"/>
              <a:t>的数据都存放在内存中（更新数据也会持久化到磁盘），所以它的吞吐量会非常高，同时延迟会很低；</a:t>
            </a:r>
            <a:endParaRPr lang="en-US" altLang="zh-CN" dirty="0" smtClean="0"/>
          </a:p>
          <a:p>
            <a:r>
              <a:rPr lang="en-US" altLang="zh-CN" b="1" dirty="0" smtClean="0"/>
              <a:t> </a:t>
            </a:r>
            <a:r>
              <a:rPr lang="en-US" b="1" dirty="0" smtClean="0"/>
              <a:t>highly available（</a:t>
            </a:r>
            <a:r>
              <a:rPr lang="zh-CN" altLang="en-US" b="1" dirty="0" smtClean="0"/>
              <a:t>高可用性）：</a:t>
            </a:r>
            <a:r>
              <a:rPr lang="zh-CN" altLang="en-US" dirty="0" smtClean="0"/>
              <a:t>可以避免出现单点故障；</a:t>
            </a:r>
            <a:endParaRPr lang="en-US" altLang="zh-CN" dirty="0" smtClean="0"/>
          </a:p>
          <a:p>
            <a:r>
              <a:rPr lang="en-US" altLang="zh-CN" dirty="0" smtClean="0"/>
              <a:t> </a:t>
            </a:r>
            <a:r>
              <a:rPr lang="en-US" b="1" dirty="0" smtClean="0"/>
              <a:t>strictly ordered access（</a:t>
            </a:r>
            <a:r>
              <a:rPr lang="zh-CN" altLang="en-US" b="1" dirty="0" smtClean="0"/>
              <a:t>严格有序访问）：</a:t>
            </a:r>
            <a:r>
              <a:rPr lang="zh-CN" altLang="en-US" dirty="0" smtClean="0"/>
              <a:t>可以让</a:t>
            </a:r>
            <a:r>
              <a:rPr lang="en-US" dirty="0" smtClean="0"/>
              <a:t>Client</a:t>
            </a:r>
            <a:r>
              <a:rPr lang="zh-CN" altLang="en-US" dirty="0" smtClean="0"/>
              <a:t>实现复杂的同步原语。</a:t>
            </a:r>
            <a:endParaRPr lang="en-US" b="1" dirty="0">
              <a:solidFill>
                <a:srgbClr val="92D050"/>
              </a:solidFill>
            </a:endParaRPr>
          </a:p>
        </p:txBody>
      </p:sp>
      <p:sp>
        <p:nvSpPr>
          <p:cNvPr id="3" name="Content Placeholder 2"/>
          <p:cNvSpPr>
            <a:spLocks noGrp="1"/>
          </p:cNvSpPr>
          <p:nvPr>
            <p:ph sz="quarter" idx="10"/>
          </p:nvPr>
        </p:nvSpPr>
        <p:spPr/>
        <p:txBody>
          <a:bodyPr/>
          <a:lstStyle/>
          <a:p>
            <a:r>
              <a:rPr lang="en-US" dirty="0" smtClean="0">
                <a:hlinkClick r:id="rId2"/>
              </a:rPr>
              <a:t>http://blogs.rdoproject.org/7685/zookeeper-part-1-the-swiss-army-knife-of-the-distributed-system-engineer-2</a:t>
            </a:r>
            <a:endParaRPr lang="en-US" dirty="0" smtClean="0"/>
          </a:p>
          <a:p>
            <a:r>
              <a:rPr lang="en-US" dirty="0" smtClean="0">
                <a:hlinkClick r:id="rId3"/>
              </a:rPr>
              <a:t>http://www.slideshare.net/chris.e.richardson/overview-zookeeper-helix-and-kafka-oakjug?qid=66ca3f2c-44e8-45f7-9a4d-1ed777fedd29&amp;v=&amp;b=&amp;from_search=12</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4" cstate="print"/>
          <a:srcRect/>
          <a:stretch>
            <a:fillRect/>
          </a:stretch>
        </p:blipFill>
        <p:spPr bwMode="auto">
          <a:xfrm>
            <a:off x="0" y="990600"/>
            <a:ext cx="3505200" cy="2493074"/>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3886200" y="1066800"/>
            <a:ext cx="3200400" cy="23630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sz="800" dirty="0" smtClean="0"/>
              <a:t>上图的那些</a:t>
            </a:r>
            <a:r>
              <a:rPr lang="en-US" sz="800" dirty="0" smtClean="0"/>
              <a:t>Server</a:t>
            </a:r>
            <a:r>
              <a:rPr lang="zh-CN" altLang="en-US" sz="800" dirty="0" smtClean="0"/>
              <a:t>组成了</a:t>
            </a:r>
            <a:r>
              <a:rPr lang="en-US" sz="800" dirty="0" smtClean="0"/>
              <a:t>Zookeeper</a:t>
            </a:r>
            <a:r>
              <a:rPr lang="zh-CN" altLang="en-US" sz="800" dirty="0" smtClean="0"/>
              <a:t>服务，每个</a:t>
            </a:r>
            <a:r>
              <a:rPr lang="en-US" sz="800" dirty="0" smtClean="0"/>
              <a:t>Server</a:t>
            </a:r>
            <a:r>
              <a:rPr lang="zh-CN" altLang="en-US" sz="800" dirty="0" smtClean="0"/>
              <a:t>都知道彼此的存在。这些</a:t>
            </a:r>
            <a:r>
              <a:rPr lang="en-US" sz="800" dirty="0" smtClean="0"/>
              <a:t>server</a:t>
            </a:r>
            <a:r>
              <a:rPr lang="zh-CN" altLang="en-US" sz="800" dirty="0" smtClean="0"/>
              <a:t>在内存中保持着状态的镜像，还通过</a:t>
            </a:r>
            <a:r>
              <a:rPr lang="en-US" sz="800" dirty="0" smtClean="0"/>
              <a:t>transaction logs</a:t>
            </a:r>
            <a:r>
              <a:rPr lang="zh-CN" altLang="en-US" sz="800" dirty="0" smtClean="0"/>
              <a:t>和快照持久到硬盘中。只要集群中多数</a:t>
            </a:r>
            <a:r>
              <a:rPr lang="en-US" sz="800" dirty="0" smtClean="0"/>
              <a:t>Server</a:t>
            </a:r>
            <a:r>
              <a:rPr lang="zh-CN" altLang="en-US" sz="800" dirty="0" smtClean="0"/>
              <a:t>可访问，那么</a:t>
            </a:r>
            <a:r>
              <a:rPr lang="en-US" sz="800" dirty="0" err="1" smtClean="0"/>
              <a:t>ZooKeeper</a:t>
            </a:r>
            <a:r>
              <a:rPr lang="zh-CN" altLang="en-US" sz="800" dirty="0" smtClean="0"/>
              <a:t>服务就可用。</a:t>
            </a:r>
          </a:p>
          <a:p>
            <a:r>
              <a:rPr lang="en-US" sz="800" dirty="0" smtClean="0"/>
              <a:t>Clients</a:t>
            </a:r>
            <a:r>
              <a:rPr lang="zh-CN" altLang="en-US" sz="800" dirty="0" smtClean="0"/>
              <a:t>会连接到某一个</a:t>
            </a:r>
            <a:r>
              <a:rPr lang="en-US" sz="800" dirty="0" err="1" smtClean="0"/>
              <a:t>ZooKeeper</a:t>
            </a:r>
            <a:r>
              <a:rPr lang="en-US" sz="800" dirty="0" smtClean="0"/>
              <a:t> Server</a:t>
            </a:r>
            <a:r>
              <a:rPr lang="zh-CN" altLang="en-US" sz="800" dirty="0" smtClean="0"/>
              <a:t>上。</a:t>
            </a:r>
            <a:r>
              <a:rPr lang="en-US" sz="800" dirty="0" smtClean="0"/>
              <a:t>Client</a:t>
            </a:r>
            <a:r>
              <a:rPr lang="zh-CN" altLang="en-US" sz="800" dirty="0" smtClean="0"/>
              <a:t>和</a:t>
            </a:r>
            <a:r>
              <a:rPr lang="en-US" sz="800" dirty="0" smtClean="0"/>
              <a:t>Server</a:t>
            </a:r>
            <a:r>
              <a:rPr lang="zh-CN" altLang="en-US" sz="800" dirty="0" smtClean="0"/>
              <a:t>保持一个</a:t>
            </a:r>
            <a:r>
              <a:rPr lang="en-US" sz="800" dirty="0" smtClean="0"/>
              <a:t>TCP</a:t>
            </a:r>
            <a:r>
              <a:rPr lang="zh-CN" altLang="en-US" sz="800" dirty="0" smtClean="0"/>
              <a:t>长连接，通过该</a:t>
            </a:r>
            <a:r>
              <a:rPr lang="en-US" sz="800" dirty="0" smtClean="0"/>
              <a:t>TCP</a:t>
            </a:r>
            <a:r>
              <a:rPr lang="zh-CN" altLang="en-US" sz="800" dirty="0" smtClean="0"/>
              <a:t>长连接，</a:t>
            </a:r>
            <a:r>
              <a:rPr lang="en-US" sz="800" dirty="0" smtClean="0"/>
              <a:t>Client</a:t>
            </a:r>
            <a:r>
              <a:rPr lang="zh-CN" altLang="en-US" sz="800" dirty="0" smtClean="0"/>
              <a:t>可以发送请求，得到</a:t>
            </a:r>
            <a:r>
              <a:rPr lang="en-US" sz="800" dirty="0" smtClean="0"/>
              <a:t>response，</a:t>
            </a:r>
            <a:r>
              <a:rPr lang="zh-CN" altLang="en-US" sz="800" dirty="0" smtClean="0"/>
              <a:t>得到</a:t>
            </a:r>
            <a:r>
              <a:rPr lang="en-US" sz="800" dirty="0" smtClean="0"/>
              <a:t>watch event，</a:t>
            </a:r>
            <a:r>
              <a:rPr lang="zh-CN" altLang="en-US" sz="800" dirty="0" smtClean="0"/>
              <a:t>还有发送心跳（客户端和服务端通过心跳来保持连接，即</a:t>
            </a:r>
            <a:r>
              <a:rPr lang="en-US" sz="800" dirty="0" smtClean="0"/>
              <a:t>session）。</a:t>
            </a:r>
            <a:r>
              <a:rPr lang="zh-CN" altLang="en-US" sz="800" dirty="0" smtClean="0"/>
              <a:t>如果和</a:t>
            </a:r>
            <a:r>
              <a:rPr lang="en-US" sz="800" dirty="0" smtClean="0"/>
              <a:t>Server</a:t>
            </a:r>
            <a:r>
              <a:rPr lang="zh-CN" altLang="en-US" sz="800" dirty="0" smtClean="0"/>
              <a:t>的</a:t>
            </a:r>
            <a:r>
              <a:rPr lang="en-US" sz="800" dirty="0" smtClean="0"/>
              <a:t>TCP</a:t>
            </a:r>
            <a:r>
              <a:rPr lang="zh-CN" altLang="en-US" sz="800" dirty="0" smtClean="0"/>
              <a:t>长连接断了，那么</a:t>
            </a:r>
            <a:r>
              <a:rPr lang="en-US" sz="800" dirty="0" smtClean="0"/>
              <a:t>Client</a:t>
            </a:r>
            <a:r>
              <a:rPr lang="zh-CN" altLang="en-US" sz="800" dirty="0" smtClean="0"/>
              <a:t>就会连接到另外一个</a:t>
            </a:r>
            <a:r>
              <a:rPr lang="en-US" sz="800" dirty="0" smtClean="0"/>
              <a:t>Server</a:t>
            </a:r>
            <a:r>
              <a:rPr lang="zh-CN" altLang="en-US" sz="800" dirty="0" smtClean="0"/>
              <a:t>上。</a:t>
            </a:r>
            <a:r>
              <a:rPr lang="zh-CN" altLang="en-US" sz="800" dirty="0" smtClean="0">
                <a:solidFill>
                  <a:srgbClr val="FF0000"/>
                </a:solidFill>
              </a:rPr>
              <a:t>在</a:t>
            </a:r>
            <a:r>
              <a:rPr lang="en-US" sz="800" dirty="0" smtClean="0">
                <a:solidFill>
                  <a:srgbClr val="FF0000"/>
                </a:solidFill>
              </a:rPr>
              <a:t>Session</a:t>
            </a:r>
            <a:r>
              <a:rPr lang="zh-CN" altLang="en-US" sz="800" dirty="0" smtClean="0">
                <a:solidFill>
                  <a:srgbClr val="FF0000"/>
                </a:solidFill>
              </a:rPr>
              <a:t>没超时之前，</a:t>
            </a:r>
            <a:r>
              <a:rPr lang="en-US" sz="800" dirty="0" smtClean="0">
                <a:solidFill>
                  <a:srgbClr val="FF0000"/>
                </a:solidFill>
              </a:rPr>
              <a:t>Client</a:t>
            </a:r>
            <a:r>
              <a:rPr lang="zh-CN" altLang="en-US" sz="800" dirty="0" smtClean="0">
                <a:solidFill>
                  <a:srgbClr val="FF0000"/>
                </a:solidFill>
              </a:rPr>
              <a:t>与</a:t>
            </a:r>
            <a:r>
              <a:rPr lang="en-US" sz="800" dirty="0" err="1" smtClean="0">
                <a:solidFill>
                  <a:srgbClr val="FF0000"/>
                </a:solidFill>
              </a:rPr>
              <a:t>ZooKeeper</a:t>
            </a:r>
            <a:r>
              <a:rPr lang="en-US" sz="800" dirty="0" smtClean="0">
                <a:solidFill>
                  <a:srgbClr val="FF0000"/>
                </a:solidFill>
              </a:rPr>
              <a:t> Server</a:t>
            </a:r>
            <a:r>
              <a:rPr lang="zh-CN" altLang="en-US" sz="800" dirty="0" smtClean="0">
                <a:solidFill>
                  <a:srgbClr val="FF0000"/>
                </a:solidFill>
              </a:rPr>
              <a:t>的连接可以在各个</a:t>
            </a:r>
            <a:r>
              <a:rPr lang="en-US" sz="800" dirty="0" err="1" smtClean="0">
                <a:solidFill>
                  <a:srgbClr val="FF0000"/>
                </a:solidFill>
              </a:rPr>
              <a:t>ZooKeeper</a:t>
            </a:r>
            <a:r>
              <a:rPr lang="en-US" sz="800" dirty="0" smtClean="0">
                <a:solidFill>
                  <a:srgbClr val="FF0000"/>
                </a:solidFill>
              </a:rPr>
              <a:t> Server</a:t>
            </a:r>
            <a:r>
              <a:rPr lang="zh-CN" altLang="en-US" sz="800" dirty="0" smtClean="0">
                <a:solidFill>
                  <a:srgbClr val="FF0000"/>
                </a:solidFill>
              </a:rPr>
              <a:t>之间透明地移动</a:t>
            </a:r>
            <a:endParaRPr lang="en-US" altLang="zh-CN" sz="800" dirty="0" smtClean="0">
              <a:solidFill>
                <a:srgbClr val="FF0000"/>
              </a:solidFill>
            </a:endParaRPr>
          </a:p>
          <a:p>
            <a:r>
              <a:rPr lang="en-US" sz="800" dirty="0" smtClean="0"/>
              <a:t>  Zookeeper</a:t>
            </a:r>
            <a:r>
              <a:rPr lang="zh-CN" altLang="en-US" sz="800" dirty="0" smtClean="0"/>
              <a:t>集群中的</a:t>
            </a:r>
            <a:r>
              <a:rPr lang="en-US" sz="800" dirty="0" smtClean="0"/>
              <a:t>Leader</a:t>
            </a:r>
            <a:r>
              <a:rPr lang="zh-CN" altLang="en-US" sz="800" dirty="0" smtClean="0"/>
              <a:t>和</a:t>
            </a:r>
            <a:r>
              <a:rPr lang="en-US" sz="800" dirty="0" smtClean="0"/>
              <a:t>Follower</a:t>
            </a:r>
            <a:r>
              <a:rPr lang="zh-CN" altLang="en-US" sz="800" dirty="0" smtClean="0"/>
              <a:t>之间的选举通过</a:t>
            </a:r>
            <a:r>
              <a:rPr lang="en-US" sz="800" dirty="0" err="1" smtClean="0"/>
              <a:t>Paxos</a:t>
            </a:r>
            <a:r>
              <a:rPr lang="zh-CN" altLang="en-US" sz="800" dirty="0" smtClean="0"/>
              <a:t>算法来实现的，它是一个基于消息传递的一致性算法，传说中</a:t>
            </a:r>
            <a:r>
              <a:rPr lang="en-US" sz="800" dirty="0" err="1" smtClean="0"/>
              <a:t>Paxos</a:t>
            </a:r>
            <a:r>
              <a:rPr lang="zh-CN" altLang="en-US" sz="800" dirty="0" smtClean="0"/>
              <a:t>算法是分布式一致性算法中最有效的一种算法。</a:t>
            </a:r>
            <a:endParaRPr lang="en-US" altLang="zh-CN" sz="800" dirty="0" smtClean="0"/>
          </a:p>
          <a:p>
            <a:r>
              <a:rPr lang="zh-CN" altLang="en-US" sz="800" dirty="0" smtClean="0"/>
              <a:t>观察者机制可以算是</a:t>
            </a:r>
            <a:r>
              <a:rPr lang="en-US" altLang="zh-CN" sz="800" dirty="0" err="1" smtClean="0"/>
              <a:t>ZooKeeper</a:t>
            </a:r>
            <a:r>
              <a:rPr lang="zh-CN" altLang="en-US" sz="800" dirty="0" smtClean="0"/>
              <a:t>的核心功能之一，我们可以利用它对</a:t>
            </a:r>
            <a:r>
              <a:rPr lang="en-US" altLang="zh-CN" sz="800" dirty="0" err="1" smtClean="0"/>
              <a:t>znode</a:t>
            </a:r>
            <a:r>
              <a:rPr lang="zh-CN" altLang="en-US" sz="800" dirty="0" smtClean="0"/>
              <a:t>事件进行通知。换句话来说，每</a:t>
            </a:r>
            <a:r>
              <a:rPr lang="zh-CN" altLang="en-US" sz="800" b="1" dirty="0" smtClean="0">
                <a:solidFill>
                  <a:srgbClr val="92D050"/>
                </a:solidFill>
              </a:rPr>
              <a:t>个客户端都能够订阅某个指定</a:t>
            </a:r>
            <a:r>
              <a:rPr lang="en-US" altLang="zh-CN" sz="800" b="1" dirty="0" err="1" smtClean="0">
                <a:solidFill>
                  <a:srgbClr val="92D050"/>
                </a:solidFill>
              </a:rPr>
              <a:t>znode</a:t>
            </a:r>
            <a:r>
              <a:rPr lang="zh-CN" altLang="en-US" sz="800" b="1" dirty="0" smtClean="0">
                <a:solidFill>
                  <a:srgbClr val="92D050"/>
                </a:solidFill>
              </a:rPr>
              <a:t>的事件，并在其状态发生变化时得到通知。要获取这类通知，该客户端必须注册一项回调方法</a:t>
            </a:r>
            <a:r>
              <a:rPr lang="en-US" altLang="zh-CN" sz="800" dirty="0" smtClean="0"/>
              <a:t>——</a:t>
            </a:r>
            <a:r>
              <a:rPr lang="zh-CN" altLang="en-US" sz="800" dirty="0" smtClean="0"/>
              <a:t>该方法在特定事件发生时即被调用</a:t>
            </a:r>
            <a:r>
              <a:rPr lang="en-US" altLang="zh-CN" sz="800" dirty="0" smtClean="0"/>
              <a:t>(</a:t>
            </a:r>
            <a:r>
              <a:rPr lang="zh-CN" altLang="en-US" sz="800" dirty="0" smtClean="0"/>
              <a:t>通过后台线程</a:t>
            </a:r>
            <a:r>
              <a:rPr lang="en-US" altLang="zh-CN" sz="800" dirty="0" smtClean="0"/>
              <a:t>)</a:t>
            </a:r>
            <a:r>
              <a:rPr lang="zh-CN" altLang="en-US" sz="800" dirty="0" smtClean="0"/>
              <a:t>。</a:t>
            </a:r>
            <a:endParaRPr lang="en-US" altLang="zh-CN" sz="800" dirty="0" smtClean="0"/>
          </a:p>
          <a:p>
            <a:r>
              <a:rPr lang="zh-CN" altLang="en-US" sz="800" dirty="0" smtClean="0"/>
              <a:t>临时性</a:t>
            </a:r>
            <a:r>
              <a:rPr lang="en-US" altLang="zh-CN" sz="800" dirty="0" err="1" smtClean="0"/>
              <a:t>znode</a:t>
            </a:r>
            <a:r>
              <a:rPr lang="zh-CN" altLang="en-US" sz="800" dirty="0" smtClean="0"/>
              <a:t>与正常</a:t>
            </a:r>
            <a:r>
              <a:rPr lang="en-US" altLang="zh-CN" sz="800" dirty="0" err="1" smtClean="0"/>
              <a:t>znode</a:t>
            </a:r>
            <a:r>
              <a:rPr lang="zh-CN" altLang="en-US" sz="800" dirty="0" smtClean="0"/>
              <a:t>没有什么本质区别，最大的不同在于</a:t>
            </a:r>
            <a:r>
              <a:rPr lang="zh-CN" altLang="en-US" sz="800" dirty="0" smtClean="0">
                <a:solidFill>
                  <a:srgbClr val="FF0000"/>
                </a:solidFill>
              </a:rPr>
              <a:t>前者会在该会话过期时被服务器所自动释放。</a:t>
            </a:r>
            <a:endParaRPr lang="en-US" altLang="zh-CN" sz="800" dirty="0" smtClean="0">
              <a:solidFill>
                <a:srgbClr val="FF0000"/>
              </a:solidFill>
            </a:endParaRPr>
          </a:p>
          <a:p>
            <a:endParaRPr lang="en-US" altLang="zh-CN" sz="800" dirty="0" smtClean="0"/>
          </a:p>
          <a:p>
            <a:endParaRPr lang="en-US" altLang="zh-CN" sz="800" dirty="0" smtClean="0"/>
          </a:p>
          <a:p>
            <a:endParaRPr lang="en-US" altLang="zh-CN" sz="800" dirty="0" smtClean="0"/>
          </a:p>
          <a:p>
            <a:endParaRPr lang="en-US" altLang="zh-CN" sz="800" dirty="0" smtClean="0"/>
          </a:p>
          <a:p>
            <a:endParaRPr lang="en-US" altLang="zh-CN" sz="800" dirty="0" smtClean="0"/>
          </a:p>
          <a:p>
            <a:endParaRPr lang="en-US" altLang="zh-CN" sz="800" dirty="0" smtClean="0"/>
          </a:p>
          <a:p>
            <a:endParaRPr lang="en-US" altLang="zh-CN" sz="800" dirty="0" smtClean="0"/>
          </a:p>
          <a:p>
            <a:endParaRPr lang="en-US" altLang="zh-CN" sz="800" dirty="0" smtClean="0"/>
          </a:p>
          <a:p>
            <a:endParaRPr lang="en-US" altLang="zh-CN" sz="800" dirty="0" smtClean="0"/>
          </a:p>
          <a:p>
            <a:endParaRPr lang="en-US" altLang="zh-CN" sz="800" dirty="0" smtClean="0"/>
          </a:p>
          <a:p>
            <a:r>
              <a:rPr lang="en-US" altLang="zh-CN" sz="800" dirty="0" err="1" smtClean="0"/>
              <a:t>ZooKeeper</a:t>
            </a:r>
            <a:r>
              <a:rPr lang="en-US" altLang="zh-CN" sz="800" dirty="0" smtClean="0"/>
              <a:t> ensures these properties for us:</a:t>
            </a:r>
            <a:r>
              <a:rPr lang="zh-CN" altLang="en-US" sz="800" dirty="0" smtClean="0"/>
              <a:t>则能够帮助我们确保这两大特性：</a:t>
            </a:r>
          </a:p>
          <a:p>
            <a:pPr lvl="1"/>
            <a:r>
              <a:rPr lang="zh-CN" altLang="en-US" sz="600" b="1" dirty="0" smtClean="0"/>
              <a:t>活性的保障</a:t>
            </a:r>
            <a:r>
              <a:rPr lang="zh-CN" altLang="en-US" sz="600" dirty="0" smtClean="0"/>
              <a:t>：将</a:t>
            </a:r>
            <a:r>
              <a:rPr lang="zh-CN" altLang="en-US" sz="600" b="1" dirty="0" smtClean="0">
                <a:solidFill>
                  <a:srgbClr val="FF0000"/>
                </a:solidFill>
              </a:rPr>
              <a:t>多个临时性</a:t>
            </a:r>
            <a:r>
              <a:rPr lang="en-US" altLang="zh-CN" sz="600" b="1" dirty="0" err="1" smtClean="0">
                <a:solidFill>
                  <a:srgbClr val="FF0000"/>
                </a:solidFill>
              </a:rPr>
              <a:t>znode</a:t>
            </a:r>
            <a:r>
              <a:rPr lang="zh-CN" altLang="en-US" sz="600" dirty="0" smtClean="0"/>
              <a:t>加以结合以检测故障节点，而观察者机制则负责向其它节点发出通知。因此，如果某个节点获得了分布锁并出现故障，那么其它节点将立即识别到这一状况。</a:t>
            </a:r>
          </a:p>
          <a:p>
            <a:pPr lvl="1"/>
            <a:r>
              <a:rPr lang="zh-CN" altLang="en-US" sz="600" b="1" dirty="0" smtClean="0"/>
              <a:t>安全性的保障</a:t>
            </a:r>
            <a:r>
              <a:rPr lang="zh-CN" altLang="en-US" sz="600" dirty="0" smtClean="0"/>
              <a:t>：利用连续</a:t>
            </a:r>
            <a:r>
              <a:rPr lang="en-US" altLang="zh-CN" sz="600" dirty="0" err="1" smtClean="0"/>
              <a:t>znode</a:t>
            </a:r>
            <a:r>
              <a:rPr lang="zh-CN" altLang="en-US" sz="600" dirty="0" smtClean="0"/>
              <a:t>以确保各节点皆拥有彼此独立的命名，这样只有一个节点会获得分布锁。</a:t>
            </a:r>
          </a:p>
          <a:p>
            <a:endParaRPr lang="en-US" altLang="zh-CN" sz="800" dirty="0" smtClean="0"/>
          </a:p>
          <a:p>
            <a:endParaRPr lang="zh-CN" altLang="en-US" sz="800" dirty="0" smtClean="0"/>
          </a:p>
          <a:p>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838200" y="2819400"/>
            <a:ext cx="2470425" cy="79197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4038600" y="2293688"/>
            <a:ext cx="3276600" cy="20497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hlinkClick r:id="rId2"/>
              </a:rPr>
              <a:t>http://www.slideshare.net/scottleber/apache-zookeeper?qid=66ca3f2c-44e8-45f7-9a4d-1ed777fedd29&amp;v=&amp;b=&amp;from_search=2</a:t>
            </a:r>
            <a:endParaRPr lang="en-US" dirty="0" smtClean="0"/>
          </a:p>
          <a:p>
            <a:r>
              <a:rPr lang="en-US" dirty="0" smtClean="0">
                <a:hlinkClick r:id="rId3"/>
              </a:rPr>
              <a:t>http://www.slideshare.net/juvenxu/zookeeper-in-action</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9218" name="Picture 2"/>
          <p:cNvPicPr>
            <a:picLocks noChangeAspect="1" noChangeArrowheads="1"/>
          </p:cNvPicPr>
          <p:nvPr/>
        </p:nvPicPr>
        <p:blipFill>
          <a:blip r:embed="rId4" cstate="print"/>
          <a:srcRect/>
          <a:stretch>
            <a:fillRect/>
          </a:stretch>
        </p:blipFill>
        <p:spPr bwMode="auto">
          <a:xfrm>
            <a:off x="0" y="762000"/>
            <a:ext cx="2264062" cy="1828800"/>
          </a:xfrm>
          <a:prstGeom prst="rect">
            <a:avLst/>
          </a:prstGeom>
          <a:noFill/>
          <a:ln w="9525">
            <a:noFill/>
            <a:miter lim="800000"/>
            <a:headEnd/>
            <a:tailEnd/>
          </a:ln>
        </p:spPr>
      </p:pic>
      <p:pic>
        <p:nvPicPr>
          <p:cNvPr id="9219" name="Picture 3"/>
          <p:cNvPicPr>
            <a:picLocks noGrp="1" noChangeAspect="1" noChangeArrowheads="1"/>
          </p:cNvPicPr>
          <p:nvPr>
            <p:ph sz="quarter" idx="1"/>
          </p:nvPr>
        </p:nvPicPr>
        <p:blipFill>
          <a:blip r:embed="rId5" cstate="print"/>
          <a:srcRect/>
          <a:stretch>
            <a:fillRect/>
          </a:stretch>
        </p:blipFill>
        <p:spPr bwMode="auto">
          <a:xfrm>
            <a:off x="2438400" y="762000"/>
            <a:ext cx="2418835" cy="1828800"/>
          </a:xfrm>
          <a:prstGeom prst="rect">
            <a:avLst/>
          </a:prstGeom>
          <a:noFill/>
          <a:ln w="9525">
            <a:noFill/>
            <a:miter lim="800000"/>
            <a:headEnd/>
            <a:tailEnd/>
          </a:ln>
        </p:spPr>
      </p:pic>
      <p:pic>
        <p:nvPicPr>
          <p:cNvPr id="9220" name="Picture 4"/>
          <p:cNvPicPr>
            <a:picLocks noChangeAspect="1" noChangeArrowheads="1"/>
          </p:cNvPicPr>
          <p:nvPr/>
        </p:nvPicPr>
        <p:blipFill>
          <a:blip r:embed="rId6" cstate="print"/>
          <a:srcRect/>
          <a:stretch>
            <a:fillRect/>
          </a:stretch>
        </p:blipFill>
        <p:spPr bwMode="auto">
          <a:xfrm>
            <a:off x="-1" y="3048000"/>
            <a:ext cx="2635795" cy="1855880"/>
          </a:xfrm>
          <a:prstGeom prst="rect">
            <a:avLst/>
          </a:prstGeom>
          <a:noFill/>
          <a:ln w="9525">
            <a:noFill/>
            <a:miter lim="800000"/>
            <a:headEnd/>
            <a:tailEnd/>
          </a:ln>
        </p:spPr>
      </p:pic>
      <p:pic>
        <p:nvPicPr>
          <p:cNvPr id="9221" name="Picture 5"/>
          <p:cNvPicPr>
            <a:picLocks noChangeAspect="1" noChangeArrowheads="1"/>
          </p:cNvPicPr>
          <p:nvPr/>
        </p:nvPicPr>
        <p:blipFill>
          <a:blip r:embed="rId7" cstate="print"/>
          <a:srcRect/>
          <a:stretch>
            <a:fillRect/>
          </a:stretch>
        </p:blipFill>
        <p:spPr bwMode="auto">
          <a:xfrm>
            <a:off x="2743200" y="3484601"/>
            <a:ext cx="2057400" cy="1393903"/>
          </a:xfrm>
          <a:prstGeom prst="rect">
            <a:avLst/>
          </a:prstGeom>
          <a:noFill/>
          <a:ln w="9525">
            <a:noFill/>
            <a:miter lim="800000"/>
            <a:headEnd/>
            <a:tailEnd/>
          </a:ln>
        </p:spPr>
      </p:pic>
      <p:pic>
        <p:nvPicPr>
          <p:cNvPr id="9222" name="Picture 6"/>
          <p:cNvPicPr>
            <a:picLocks noChangeAspect="1" noChangeArrowheads="1"/>
          </p:cNvPicPr>
          <p:nvPr/>
        </p:nvPicPr>
        <p:blipFill>
          <a:blip r:embed="rId8" cstate="print"/>
          <a:srcRect/>
          <a:stretch>
            <a:fillRect/>
          </a:stretch>
        </p:blipFill>
        <p:spPr bwMode="auto">
          <a:xfrm>
            <a:off x="4973181" y="1295400"/>
            <a:ext cx="2342019" cy="1538288"/>
          </a:xfrm>
          <a:prstGeom prst="rect">
            <a:avLst/>
          </a:prstGeom>
          <a:noFill/>
          <a:ln w="9525">
            <a:noFill/>
            <a:miter lim="800000"/>
            <a:headEnd/>
            <a:tailEnd/>
          </a:ln>
        </p:spPr>
      </p:pic>
      <p:pic>
        <p:nvPicPr>
          <p:cNvPr id="9223" name="Picture 7"/>
          <p:cNvPicPr>
            <a:picLocks noChangeAspect="1" noChangeArrowheads="1"/>
          </p:cNvPicPr>
          <p:nvPr/>
        </p:nvPicPr>
        <p:blipFill>
          <a:blip r:embed="rId9" cstate="print"/>
          <a:srcRect/>
          <a:stretch>
            <a:fillRect/>
          </a:stretch>
        </p:blipFill>
        <p:spPr bwMode="auto">
          <a:xfrm>
            <a:off x="5029200" y="2971800"/>
            <a:ext cx="2286000" cy="16036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http://www.slideshare.net/LawrenceHuang/zookeeper-jcconf2015-v3</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3" cstate="print"/>
          <a:srcRect/>
          <a:stretch>
            <a:fillRect/>
          </a:stretch>
        </p:blipFill>
        <p:spPr bwMode="auto">
          <a:xfrm>
            <a:off x="152400" y="838200"/>
            <a:ext cx="5069127" cy="327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sz="800" dirty="0" smtClean="0"/>
              <a:t>配置文件需要在每台服务器中都要编写，以下是一个配置文件的样本   </a:t>
            </a:r>
            <a:r>
              <a:rPr lang="en-US" sz="800" dirty="0" smtClean="0">
                <a:solidFill>
                  <a:srgbClr val="FF0000"/>
                </a:solidFill>
              </a:rPr>
              <a:t>zookeeper-3.3.3/conf/zoo.cfg</a:t>
            </a:r>
            <a:r>
              <a:rPr lang="zh-CN" altLang="en-US" sz="800" dirty="0" smtClean="0"/>
              <a:t>：</a:t>
            </a:r>
          </a:p>
          <a:p>
            <a:pPr lvl="2">
              <a:buNone/>
            </a:pPr>
            <a:r>
              <a:rPr lang="en-US" altLang="zh-CN" sz="600" dirty="0" smtClean="0">
                <a:solidFill>
                  <a:srgbClr val="00B0F0"/>
                </a:solidFill>
              </a:rPr>
              <a:t># </a:t>
            </a:r>
            <a:r>
              <a:rPr lang="en-US" sz="600" dirty="0" smtClean="0">
                <a:solidFill>
                  <a:srgbClr val="00B0F0"/>
                </a:solidFill>
              </a:rPr>
              <a:t>Filename zoo.cfg</a:t>
            </a:r>
          </a:p>
          <a:p>
            <a:pPr lvl="2">
              <a:buNone/>
            </a:pPr>
            <a:r>
              <a:rPr lang="en-US" sz="600" dirty="0" err="1" smtClean="0">
                <a:solidFill>
                  <a:srgbClr val="00B0F0"/>
                </a:solidFill>
              </a:rPr>
              <a:t>tickTime</a:t>
            </a:r>
            <a:r>
              <a:rPr lang="en-US" sz="600" dirty="0" smtClean="0">
                <a:solidFill>
                  <a:srgbClr val="00B0F0"/>
                </a:solidFill>
              </a:rPr>
              <a:t>=2000</a:t>
            </a:r>
          </a:p>
          <a:p>
            <a:pPr lvl="2">
              <a:buNone/>
            </a:pPr>
            <a:r>
              <a:rPr lang="en-US" sz="600" dirty="0" err="1" smtClean="0">
                <a:solidFill>
                  <a:srgbClr val="00B0F0"/>
                </a:solidFill>
              </a:rPr>
              <a:t>dataDir</a:t>
            </a:r>
            <a:r>
              <a:rPr lang="en-US" sz="600" dirty="0" smtClean="0">
                <a:solidFill>
                  <a:srgbClr val="00B0F0"/>
                </a:solidFill>
              </a:rPr>
              <a:t>=/</a:t>
            </a:r>
            <a:r>
              <a:rPr lang="en-US" sz="600" dirty="0" err="1" smtClean="0">
                <a:solidFill>
                  <a:srgbClr val="00B0F0"/>
                </a:solidFill>
              </a:rPr>
              <a:t>var</a:t>
            </a:r>
            <a:r>
              <a:rPr lang="en-US" sz="600" dirty="0" smtClean="0">
                <a:solidFill>
                  <a:srgbClr val="00B0F0"/>
                </a:solidFill>
              </a:rPr>
              <a:t>/zookeeper/</a:t>
            </a:r>
          </a:p>
          <a:p>
            <a:pPr lvl="2">
              <a:buNone/>
            </a:pPr>
            <a:r>
              <a:rPr lang="en-US" sz="600" dirty="0" err="1" smtClean="0">
                <a:solidFill>
                  <a:srgbClr val="00B0F0"/>
                </a:solidFill>
              </a:rPr>
              <a:t>clientPort</a:t>
            </a:r>
            <a:r>
              <a:rPr lang="en-US" sz="600" dirty="0" smtClean="0">
                <a:solidFill>
                  <a:srgbClr val="00B0F0"/>
                </a:solidFill>
              </a:rPr>
              <a:t>=2181</a:t>
            </a:r>
          </a:p>
          <a:p>
            <a:pPr lvl="2">
              <a:buNone/>
            </a:pPr>
            <a:r>
              <a:rPr lang="en-US" sz="600" dirty="0" err="1" smtClean="0">
                <a:solidFill>
                  <a:srgbClr val="00B0F0"/>
                </a:solidFill>
              </a:rPr>
              <a:t>initLimit</a:t>
            </a:r>
            <a:r>
              <a:rPr lang="en-US" sz="600" dirty="0" smtClean="0">
                <a:solidFill>
                  <a:srgbClr val="00B0F0"/>
                </a:solidFill>
              </a:rPr>
              <a:t>=5</a:t>
            </a:r>
          </a:p>
          <a:p>
            <a:pPr lvl="2">
              <a:buNone/>
            </a:pPr>
            <a:r>
              <a:rPr lang="en-US" sz="600" dirty="0" err="1" smtClean="0">
                <a:solidFill>
                  <a:srgbClr val="00B0F0"/>
                </a:solidFill>
              </a:rPr>
              <a:t>syncLimit</a:t>
            </a:r>
            <a:r>
              <a:rPr lang="en-US" sz="600" dirty="0" smtClean="0">
                <a:solidFill>
                  <a:srgbClr val="00B0F0"/>
                </a:solidFill>
              </a:rPr>
              <a:t>=2</a:t>
            </a:r>
          </a:p>
          <a:p>
            <a:pPr lvl="2">
              <a:buNone/>
            </a:pPr>
            <a:r>
              <a:rPr lang="en-US" dirty="0" smtClean="0"/>
              <a:t> </a:t>
            </a:r>
            <a:r>
              <a:rPr lang="en-US" sz="600" dirty="0" smtClean="0">
                <a:solidFill>
                  <a:srgbClr val="00B0F0"/>
                </a:solidFill>
              </a:rPr>
              <a:t>   server.1=192.168.0.1:3888:4888</a:t>
            </a:r>
          </a:p>
          <a:p>
            <a:pPr lvl="2">
              <a:buNone/>
            </a:pPr>
            <a:r>
              <a:rPr lang="en-US" sz="600" dirty="0" smtClean="0">
                <a:solidFill>
                  <a:srgbClr val="00B0F0"/>
                </a:solidFill>
              </a:rPr>
              <a:t>    server.2=192.168.0.2:3888:4888</a:t>
            </a:r>
          </a:p>
          <a:p>
            <a:pPr lvl="2">
              <a:buNone/>
            </a:pPr>
            <a:r>
              <a:rPr lang="en-US" sz="600" dirty="0" smtClean="0">
                <a:solidFill>
                  <a:srgbClr val="00B0F0"/>
                </a:solidFill>
              </a:rPr>
              <a:t>    </a:t>
            </a:r>
            <a:r>
              <a:rPr lang="en-US" sz="600" dirty="0" smtClean="0">
                <a:solidFill>
                  <a:srgbClr val="00B0F0"/>
                </a:solidFill>
                <a:hlinkClick r:id="rId2"/>
              </a:rPr>
              <a:t>server</a:t>
            </a:r>
            <a:r>
              <a:rPr lang="en-US" sz="600" dirty="0" smtClean="0">
                <a:solidFill>
                  <a:srgbClr val="00B0F0"/>
                </a:solidFill>
              </a:rPr>
              <a:t>.3=192.168.0.3:3888:4888</a:t>
            </a:r>
          </a:p>
          <a:p>
            <a:pPr lvl="2"/>
            <a:r>
              <a:rPr lang="en-US" dirty="0" smtClean="0"/>
              <a:t> </a:t>
            </a:r>
            <a:r>
              <a:rPr lang="en-US" dirty="0" err="1" smtClean="0"/>
              <a:t>initLimit</a:t>
            </a:r>
            <a:r>
              <a:rPr lang="en-US" dirty="0" smtClean="0"/>
              <a:t>：</a:t>
            </a:r>
            <a:r>
              <a:rPr lang="zh-CN" altLang="en-US" dirty="0" smtClean="0"/>
              <a:t>这个配置项是用来配置 </a:t>
            </a:r>
            <a:r>
              <a:rPr lang="en-US" dirty="0" smtClean="0"/>
              <a:t>Zookeeper </a:t>
            </a:r>
            <a:r>
              <a:rPr lang="zh-CN" altLang="en-US" dirty="0" smtClean="0"/>
              <a:t>接受客户端（这里所说的客户端不是用户连接 </a:t>
            </a:r>
            <a:r>
              <a:rPr lang="en-US" dirty="0" smtClean="0"/>
              <a:t>Zookeeper </a:t>
            </a:r>
            <a:r>
              <a:rPr lang="zh-CN" altLang="en-US" dirty="0" smtClean="0"/>
              <a:t>服务器的客户端，而是 </a:t>
            </a:r>
            <a:r>
              <a:rPr lang="en-US" dirty="0" smtClean="0"/>
              <a:t>Zookeeper </a:t>
            </a:r>
            <a:r>
              <a:rPr lang="zh-CN" altLang="en-US" dirty="0" smtClean="0"/>
              <a:t>服务器集群中连接到 </a:t>
            </a:r>
            <a:r>
              <a:rPr lang="en-US" dirty="0" smtClean="0"/>
              <a:t>Leader </a:t>
            </a:r>
            <a:r>
              <a:rPr lang="zh-CN" altLang="en-US" dirty="0" smtClean="0"/>
              <a:t>的 </a:t>
            </a:r>
            <a:r>
              <a:rPr lang="en-US" dirty="0" smtClean="0"/>
              <a:t>Follower </a:t>
            </a:r>
            <a:r>
              <a:rPr lang="zh-CN" altLang="en-US" dirty="0" smtClean="0"/>
              <a:t>服务器）初始化连接时最长能忍受多少个心跳时间间隔数。</a:t>
            </a:r>
            <a:endParaRPr lang="en-US" altLang="zh-CN" dirty="0" smtClean="0"/>
          </a:p>
          <a:p>
            <a:pPr lvl="2"/>
            <a:r>
              <a:rPr lang="en-US" altLang="zh-CN" dirty="0" err="1" smtClean="0"/>
              <a:t>syncLimit</a:t>
            </a:r>
            <a:r>
              <a:rPr lang="zh-CN" altLang="en-US" dirty="0" smtClean="0"/>
              <a:t>：这个配置项标识 </a:t>
            </a:r>
            <a:r>
              <a:rPr lang="en-US" altLang="zh-CN" dirty="0" smtClean="0"/>
              <a:t>Leader </a:t>
            </a:r>
            <a:r>
              <a:rPr lang="zh-CN" altLang="en-US" dirty="0" smtClean="0"/>
              <a:t>与 </a:t>
            </a:r>
            <a:r>
              <a:rPr lang="en-US" altLang="zh-CN" dirty="0" smtClean="0"/>
              <a:t>Follower </a:t>
            </a:r>
            <a:r>
              <a:rPr lang="zh-CN" altLang="en-US" dirty="0" smtClean="0"/>
              <a:t>之间发送消息，请求和应答时间长度，最长不能超过多少个 </a:t>
            </a:r>
            <a:r>
              <a:rPr lang="en-US" altLang="zh-CN" dirty="0" err="1" smtClean="0"/>
              <a:t>tickTime</a:t>
            </a:r>
            <a:r>
              <a:rPr lang="en-US" altLang="zh-CN" dirty="0" smtClean="0"/>
              <a:t> </a:t>
            </a:r>
            <a:r>
              <a:rPr lang="zh-CN" altLang="en-US" dirty="0" smtClean="0"/>
              <a:t>的时间长度，总的时间长度就是 </a:t>
            </a:r>
            <a:r>
              <a:rPr lang="en-US" altLang="zh-CN" dirty="0" smtClean="0"/>
              <a:t>2*2000=4 </a:t>
            </a:r>
            <a:r>
              <a:rPr lang="zh-CN" altLang="en-US" dirty="0" smtClean="0"/>
              <a:t>秒 </a:t>
            </a:r>
            <a:endParaRPr lang="en-US" altLang="zh-CN" dirty="0" smtClean="0"/>
          </a:p>
          <a:p>
            <a:pPr lvl="2"/>
            <a:r>
              <a:rPr lang="en-US" altLang="zh-CN" dirty="0" err="1" smtClean="0"/>
              <a:t>server.A</a:t>
            </a:r>
            <a:r>
              <a:rPr lang="en-US" altLang="zh-CN" dirty="0" smtClean="0"/>
              <a:t>=B</a:t>
            </a:r>
            <a:r>
              <a:rPr lang="zh-CN" altLang="en-US" dirty="0" smtClean="0"/>
              <a:t>：</a:t>
            </a:r>
            <a:r>
              <a:rPr lang="en-US" altLang="zh-CN" dirty="0" smtClean="0"/>
              <a:t>C</a:t>
            </a:r>
            <a:r>
              <a:rPr lang="zh-CN" altLang="en-US" dirty="0" smtClean="0"/>
              <a:t>：</a:t>
            </a:r>
            <a:r>
              <a:rPr lang="en-US" altLang="zh-CN" dirty="0" smtClean="0"/>
              <a:t>D</a:t>
            </a:r>
            <a:r>
              <a:rPr lang="zh-CN" altLang="en-US" dirty="0" smtClean="0"/>
              <a:t>：其中 </a:t>
            </a:r>
            <a:r>
              <a:rPr lang="en-US" altLang="zh-CN" dirty="0" smtClean="0"/>
              <a:t>A </a:t>
            </a:r>
            <a:r>
              <a:rPr lang="zh-CN" altLang="en-US" dirty="0" smtClean="0"/>
              <a:t>是一个数字，表示这个是第几号服务器；</a:t>
            </a:r>
            <a:r>
              <a:rPr lang="en-US" altLang="zh-CN" dirty="0" smtClean="0"/>
              <a:t>B </a:t>
            </a:r>
            <a:r>
              <a:rPr lang="zh-CN" altLang="en-US" dirty="0" smtClean="0"/>
              <a:t>是这个服务器的 </a:t>
            </a:r>
            <a:r>
              <a:rPr lang="en-US" altLang="zh-CN" dirty="0" err="1" smtClean="0"/>
              <a:t>ip</a:t>
            </a:r>
            <a:r>
              <a:rPr lang="en-US" altLang="zh-CN" dirty="0" smtClean="0"/>
              <a:t> </a:t>
            </a:r>
            <a:r>
              <a:rPr lang="zh-CN" altLang="en-US" dirty="0" smtClean="0"/>
              <a:t>地址；</a:t>
            </a:r>
            <a:r>
              <a:rPr lang="en-US" altLang="zh-CN" b="1" dirty="0" smtClean="0">
                <a:solidFill>
                  <a:srgbClr val="00B050"/>
                </a:solidFill>
              </a:rPr>
              <a:t>C </a:t>
            </a:r>
            <a:r>
              <a:rPr lang="zh-CN" altLang="en-US" b="1" dirty="0" smtClean="0">
                <a:solidFill>
                  <a:srgbClr val="00B050"/>
                </a:solidFill>
              </a:rPr>
              <a:t>表示的是这个服务器与集群中的 </a:t>
            </a:r>
            <a:r>
              <a:rPr lang="en-US" altLang="zh-CN" b="1" dirty="0" smtClean="0">
                <a:solidFill>
                  <a:srgbClr val="00B050"/>
                </a:solidFill>
              </a:rPr>
              <a:t>Leader </a:t>
            </a:r>
            <a:r>
              <a:rPr lang="zh-CN" altLang="en-US" b="1" dirty="0" smtClean="0">
                <a:solidFill>
                  <a:srgbClr val="00B050"/>
                </a:solidFill>
              </a:rPr>
              <a:t>服务器交换信息的端口</a:t>
            </a:r>
            <a:r>
              <a:rPr lang="zh-CN" altLang="en-US" dirty="0" smtClean="0"/>
              <a:t>；</a:t>
            </a:r>
            <a:r>
              <a:rPr lang="en-US" altLang="zh-CN" dirty="0" smtClean="0">
                <a:solidFill>
                  <a:srgbClr val="FF0000"/>
                </a:solidFill>
              </a:rPr>
              <a:t>D </a:t>
            </a:r>
            <a:r>
              <a:rPr lang="zh-CN" altLang="en-US" dirty="0" smtClean="0">
                <a:solidFill>
                  <a:srgbClr val="FF0000"/>
                </a:solidFill>
              </a:rPr>
              <a:t>表示的是万一集群中的 </a:t>
            </a:r>
            <a:r>
              <a:rPr lang="en-US" altLang="zh-CN" dirty="0" smtClean="0">
                <a:solidFill>
                  <a:srgbClr val="FF0000"/>
                </a:solidFill>
              </a:rPr>
              <a:t>Leader </a:t>
            </a:r>
            <a:r>
              <a:rPr lang="zh-CN" altLang="en-US" dirty="0" smtClean="0">
                <a:solidFill>
                  <a:srgbClr val="FF0000"/>
                </a:solidFill>
              </a:rPr>
              <a:t>服务器挂了，需要一个端口来重新进行选举，选出一个新的 </a:t>
            </a:r>
            <a:r>
              <a:rPr lang="en-US" altLang="zh-CN" dirty="0" smtClean="0">
                <a:solidFill>
                  <a:srgbClr val="FF0000"/>
                </a:solidFill>
              </a:rPr>
              <a:t>Leader</a:t>
            </a:r>
            <a:r>
              <a:rPr lang="zh-CN" altLang="en-US" dirty="0" smtClean="0">
                <a:solidFill>
                  <a:srgbClr val="FF0000"/>
                </a:solidFill>
              </a:rPr>
              <a:t>，而这个端口就是用来执行选举时服务器相互通信的端口</a:t>
            </a:r>
            <a:r>
              <a:rPr lang="zh-CN" altLang="en-US" dirty="0" smtClean="0"/>
              <a:t>。如果是伪集群的配置方式，由于 </a:t>
            </a:r>
            <a:r>
              <a:rPr lang="en-US" altLang="zh-CN" dirty="0" smtClean="0"/>
              <a:t>B </a:t>
            </a:r>
            <a:r>
              <a:rPr lang="zh-CN" altLang="en-US" dirty="0" smtClean="0"/>
              <a:t>都是一样，所以不同的 </a:t>
            </a:r>
            <a:r>
              <a:rPr lang="en-US" altLang="zh-CN" dirty="0" smtClean="0"/>
              <a:t>Zookeeper </a:t>
            </a:r>
            <a:r>
              <a:rPr lang="zh-CN" altLang="en-US" dirty="0" smtClean="0"/>
              <a:t>实例通信端口号不能一样，所以要给它们分配不同的端口号。</a:t>
            </a:r>
            <a:endParaRPr lang="en-US" altLang="zh-CN" dirty="0" smtClean="0"/>
          </a:p>
          <a:p>
            <a:r>
              <a:rPr lang="zh-CN" altLang="en-US" sz="800" dirty="0" smtClean="0"/>
              <a:t>每台机器上生成</a:t>
            </a:r>
            <a:r>
              <a:rPr lang="en-US" sz="800" dirty="0" err="1" smtClean="0"/>
              <a:t>myid</a:t>
            </a:r>
            <a:r>
              <a:rPr lang="en-US" sz="800" dirty="0" smtClean="0"/>
              <a:t>: </a:t>
            </a:r>
          </a:p>
          <a:p>
            <a:pPr lvl="1"/>
            <a:r>
              <a:rPr lang="zh-CN" altLang="en-US" sz="600" dirty="0" smtClean="0"/>
              <a:t> </a:t>
            </a:r>
            <a:r>
              <a:rPr lang="zh-CN" altLang="en-US" dirty="0" smtClean="0"/>
              <a:t>集群模式下还要配置一个文件 </a:t>
            </a:r>
            <a:r>
              <a:rPr lang="en-US" altLang="zh-CN" dirty="0" err="1" smtClean="0"/>
              <a:t>myid</a:t>
            </a:r>
            <a:r>
              <a:rPr lang="zh-CN" altLang="en-US" dirty="0" smtClean="0"/>
              <a:t>，</a:t>
            </a:r>
            <a:r>
              <a:rPr lang="zh-CN" altLang="en-US" b="1" dirty="0" smtClean="0">
                <a:solidFill>
                  <a:srgbClr val="FF0000"/>
                </a:solidFill>
              </a:rPr>
              <a:t>这个文件在 </a:t>
            </a:r>
            <a:r>
              <a:rPr lang="en-US" altLang="zh-CN" b="1" dirty="0" err="1" smtClean="0">
                <a:solidFill>
                  <a:srgbClr val="FF0000"/>
                </a:solidFill>
              </a:rPr>
              <a:t>dataDir</a:t>
            </a:r>
            <a:r>
              <a:rPr lang="en-US" altLang="zh-CN" b="1" dirty="0" smtClean="0">
                <a:solidFill>
                  <a:srgbClr val="FF0000"/>
                </a:solidFill>
              </a:rPr>
              <a:t> </a:t>
            </a:r>
            <a:r>
              <a:rPr lang="zh-CN" altLang="en-US" b="1" dirty="0" smtClean="0">
                <a:solidFill>
                  <a:srgbClr val="FF0000"/>
                </a:solidFill>
              </a:rPr>
              <a:t>目录下</a:t>
            </a:r>
            <a:r>
              <a:rPr lang="zh-CN" altLang="en-US" dirty="0" smtClean="0"/>
              <a:t>，这个文件里面就只有一个数据就是 </a:t>
            </a:r>
            <a:r>
              <a:rPr lang="en-US" altLang="zh-CN" b="1" dirty="0" smtClean="0">
                <a:solidFill>
                  <a:srgbClr val="FF0000"/>
                </a:solidFill>
              </a:rPr>
              <a:t>A </a:t>
            </a:r>
            <a:r>
              <a:rPr lang="zh-CN" altLang="en-US" b="1" dirty="0" smtClean="0">
                <a:solidFill>
                  <a:srgbClr val="FF0000"/>
                </a:solidFill>
              </a:rPr>
              <a:t>的值</a:t>
            </a:r>
            <a:r>
              <a:rPr lang="zh-CN" altLang="en-US" dirty="0" smtClean="0"/>
              <a:t>，</a:t>
            </a:r>
            <a:r>
              <a:rPr lang="en-US" altLang="zh-CN" dirty="0" smtClean="0"/>
              <a:t>Zookeeper </a:t>
            </a:r>
            <a:r>
              <a:rPr lang="zh-CN" altLang="en-US" dirty="0" smtClean="0"/>
              <a:t>启动时会读取这个文件，拿到里面的数据与 </a:t>
            </a:r>
            <a:r>
              <a:rPr lang="en-US" altLang="zh-CN" dirty="0" smtClean="0"/>
              <a:t>zoo.cfg </a:t>
            </a:r>
            <a:r>
              <a:rPr lang="zh-CN" altLang="en-US" dirty="0" smtClean="0"/>
              <a:t>里面的配置信息比较从而判断到底是那个 </a:t>
            </a:r>
            <a:r>
              <a:rPr lang="en-US" altLang="zh-CN" dirty="0" smtClean="0"/>
              <a:t>server</a:t>
            </a:r>
            <a:r>
              <a:rPr lang="zh-CN" altLang="en-US" dirty="0" smtClean="0"/>
              <a:t>。</a:t>
            </a:r>
            <a:endParaRPr lang="zh-CN" altLang="en-US" sz="600" dirty="0" smtClean="0"/>
          </a:p>
          <a:p>
            <a:pPr lvl="2"/>
            <a:endParaRPr lang="en-US" dirty="0" smtClean="0"/>
          </a:p>
          <a:p>
            <a:pPr marL="232733" lvl="2" indent="-232733">
              <a:spcBef>
                <a:spcPts val="509"/>
              </a:spcBef>
              <a:buClr>
                <a:schemeClr val="accent1"/>
              </a:buClr>
              <a:buFont typeface="Wingdings 3"/>
              <a:buChar char=""/>
            </a:pPr>
            <a:r>
              <a:rPr lang="zh-CN" altLang="en-US" dirty="0" smtClean="0"/>
              <a:t>执行运行脚本</a:t>
            </a:r>
            <a:endParaRPr lang="en-US" altLang="en-US" dirty="0" smtClean="0"/>
          </a:p>
          <a:p>
            <a:pPr lvl="1"/>
            <a:r>
              <a:rPr lang="zh-CN" altLang="en-US" dirty="0" smtClean="0"/>
              <a:t>分别在不同服务器上执行一次，例如分别在</a:t>
            </a:r>
            <a:r>
              <a:rPr lang="en-US" altLang="zh-CN" dirty="0" smtClean="0"/>
              <a:t>251</a:t>
            </a:r>
            <a:r>
              <a:rPr lang="zh-CN" altLang="en-US" dirty="0" smtClean="0"/>
              <a:t>，</a:t>
            </a:r>
            <a:r>
              <a:rPr lang="en-US" altLang="zh-CN" dirty="0" smtClean="0"/>
              <a:t>241</a:t>
            </a:r>
            <a:r>
              <a:rPr lang="zh-CN" altLang="en-US" dirty="0" smtClean="0"/>
              <a:t>，</a:t>
            </a:r>
            <a:r>
              <a:rPr lang="en-US" altLang="zh-CN" dirty="0" smtClean="0"/>
              <a:t>242</a:t>
            </a:r>
            <a:r>
              <a:rPr lang="zh-CN" altLang="en-US" dirty="0" smtClean="0"/>
              <a:t>上运行：  </a:t>
            </a:r>
            <a:r>
              <a:rPr lang="en-US" altLang="zh-CN" b="1" dirty="0" smtClean="0">
                <a:solidFill>
                  <a:srgbClr val="FF0000"/>
                </a:solidFill>
              </a:rPr>
              <a:t>./</a:t>
            </a:r>
            <a:r>
              <a:rPr lang="en-US" b="1" dirty="0" smtClean="0">
                <a:solidFill>
                  <a:srgbClr val="FF0000"/>
                </a:solidFill>
              </a:rPr>
              <a:t>zkServer.sh start</a:t>
            </a:r>
          </a:p>
          <a:p>
            <a:pPr lvl="2"/>
            <a:endParaRPr lang="en-US" dirty="0" smtClean="0"/>
          </a:p>
          <a:p>
            <a:pPr lvl="2"/>
            <a:endParaRPr lang="en-US" dirty="0" smtClean="0"/>
          </a:p>
          <a:p>
            <a:pPr lvl="2"/>
            <a:endParaRPr lang="en-US" dirty="0" smtClean="0"/>
          </a:p>
          <a:p>
            <a:pPr lvl="2"/>
            <a:endParaRPr lang="en-US" dirty="0" smtClean="0"/>
          </a:p>
          <a:p>
            <a:pPr lvl="2"/>
            <a:endParaRPr lang="en-US" dirty="0" smtClean="0"/>
          </a:p>
          <a:p>
            <a:pPr lvl="2"/>
            <a:endParaRPr lang="en-US" dirty="0" smtClean="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b="0" dirty="0" smtClean="0"/>
              <a:t> </a:t>
            </a:r>
            <a:r>
              <a:rPr lang="en-US" b="0" dirty="0" err="1" smtClean="0"/>
              <a:t>ZooKeeper的集群模式部署</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lnSpcReduction="10000"/>
          </a:bodyPr>
          <a:lstStyle/>
          <a:p>
            <a:r>
              <a:rPr lang="zh-CN" altLang="en-US" sz="800" dirty="0" smtClean="0"/>
              <a:t>利用上面</a:t>
            </a:r>
            <a:r>
              <a:rPr lang="en-US" sz="800" dirty="0" smtClean="0"/>
              <a:t>server1,server2,server3,</a:t>
            </a:r>
            <a:r>
              <a:rPr lang="zh-CN" altLang="en-US" sz="800" dirty="0" smtClean="0"/>
              <a:t>下面以</a:t>
            </a:r>
            <a:r>
              <a:rPr lang="en-US" sz="800" dirty="0" smtClean="0"/>
              <a:t>server1</a:t>
            </a:r>
            <a:r>
              <a:rPr lang="zh-CN" altLang="en-US" sz="800" dirty="0" smtClean="0"/>
              <a:t>为实例，修改</a:t>
            </a:r>
            <a:r>
              <a:rPr lang="en-US" sz="800" dirty="0" smtClean="0"/>
              <a:t>kafka01/</a:t>
            </a:r>
            <a:r>
              <a:rPr lang="en-US" sz="800" dirty="0" err="1" smtClean="0"/>
              <a:t>config</a:t>
            </a:r>
            <a:r>
              <a:rPr lang="en-US" sz="800" dirty="0" smtClean="0"/>
              <a:t>/</a:t>
            </a:r>
            <a:r>
              <a:rPr lang="en-US" sz="800" dirty="0" err="1" smtClean="0">
                <a:hlinkClick r:id="rId2"/>
              </a:rPr>
              <a:t>server</a:t>
            </a:r>
            <a:r>
              <a:rPr lang="en-US" sz="800" dirty="0" err="1" smtClean="0"/>
              <a:t>.properties</a:t>
            </a:r>
            <a:r>
              <a:rPr lang="en-US" sz="800" dirty="0" smtClean="0"/>
              <a:t>,</a:t>
            </a:r>
            <a:r>
              <a:rPr lang="zh-CN" altLang="en-US" sz="800" dirty="0" smtClean="0"/>
              <a:t>其中</a:t>
            </a:r>
            <a:r>
              <a:rPr lang="en-US" sz="800" b="1" dirty="0" smtClean="0">
                <a:solidFill>
                  <a:srgbClr val="FF0000"/>
                </a:solidFill>
              </a:rPr>
              <a:t>broker.id</a:t>
            </a:r>
            <a:r>
              <a:rPr lang="en-US" sz="800" dirty="0" smtClean="0"/>
              <a:t>, </a:t>
            </a:r>
            <a:r>
              <a:rPr lang="en-US" sz="800" b="1" dirty="0" err="1" smtClean="0">
                <a:solidFill>
                  <a:srgbClr val="FF0000"/>
                </a:solidFill>
              </a:rPr>
              <a:t>log.dirs</a:t>
            </a:r>
            <a:r>
              <a:rPr lang="en-US" sz="800" dirty="0" smtClean="0"/>
              <a:t>, </a:t>
            </a:r>
            <a:r>
              <a:rPr lang="en-US" sz="800" b="1" dirty="0" err="1" smtClean="0">
                <a:solidFill>
                  <a:srgbClr val="FF0000"/>
                </a:solidFill>
              </a:rPr>
              <a:t>zookeeper.connect</a:t>
            </a:r>
            <a:r>
              <a:rPr lang="zh-CN" altLang="en-US" sz="800" b="1" dirty="0" smtClean="0">
                <a:solidFill>
                  <a:srgbClr val="FF0000"/>
                </a:solidFill>
              </a:rPr>
              <a:t> </a:t>
            </a:r>
            <a:r>
              <a:rPr lang="zh-CN" altLang="en-US" sz="800" dirty="0" smtClean="0"/>
              <a:t>必须根据实际情况进行修改：</a:t>
            </a:r>
            <a:endParaRPr lang="en-US" altLang="zh-CN" sz="800" dirty="0" smtClean="0"/>
          </a:p>
          <a:p>
            <a:pPr lvl="2">
              <a:buNone/>
            </a:pPr>
            <a:r>
              <a:rPr lang="en-US" dirty="0" smtClean="0">
                <a:solidFill>
                  <a:srgbClr val="00B0F0"/>
                </a:solidFill>
              </a:rPr>
              <a:t>broker.id=1  </a:t>
            </a:r>
          </a:p>
          <a:p>
            <a:pPr lvl="2">
              <a:buNone/>
            </a:pPr>
            <a:r>
              <a:rPr lang="en-US" dirty="0" err="1" smtClean="0">
                <a:solidFill>
                  <a:srgbClr val="00B0F0"/>
                </a:solidFill>
              </a:rPr>
              <a:t>zookeeper.connect</a:t>
            </a:r>
            <a:r>
              <a:rPr lang="en-US" dirty="0" smtClean="0">
                <a:solidFill>
                  <a:srgbClr val="00B0F0"/>
                </a:solidFill>
              </a:rPr>
              <a:t>=192.168.0.1:2181,192.168.0.2:2182,192.168.0.3:2183  </a:t>
            </a:r>
          </a:p>
          <a:p>
            <a:pPr lvl="2">
              <a:buNone/>
            </a:pPr>
            <a:r>
              <a:rPr lang="en-US" dirty="0" err="1" smtClean="0">
                <a:solidFill>
                  <a:srgbClr val="00B0F0"/>
                </a:solidFill>
              </a:rPr>
              <a:t>log.dirs</a:t>
            </a:r>
            <a:r>
              <a:rPr lang="en-US" dirty="0" smtClean="0">
                <a:solidFill>
                  <a:srgbClr val="00B0F0"/>
                </a:solidFill>
              </a:rPr>
              <a:t>=/home/www/</a:t>
            </a:r>
            <a:r>
              <a:rPr lang="en-US" dirty="0" err="1" smtClean="0">
                <a:solidFill>
                  <a:srgbClr val="00B0F0"/>
                </a:solidFill>
              </a:rPr>
              <a:t>kafka</a:t>
            </a:r>
            <a:r>
              <a:rPr lang="en-US" dirty="0" smtClean="0">
                <a:solidFill>
                  <a:srgbClr val="00B0F0"/>
                </a:solidFill>
              </a:rPr>
              <a:t>-logs</a:t>
            </a:r>
          </a:p>
          <a:p>
            <a:r>
              <a:rPr lang="en-US" altLang="en-US" sz="800" dirty="0" smtClean="0"/>
              <a:t>kafka02</a:t>
            </a:r>
            <a:r>
              <a:rPr lang="zh-CN" altLang="en-US" sz="800" dirty="0" smtClean="0"/>
              <a:t>操作步骤与</a:t>
            </a:r>
            <a:r>
              <a:rPr lang="en-US" altLang="en-US" sz="800" dirty="0" smtClean="0"/>
              <a:t>kafka01</a:t>
            </a:r>
            <a:r>
              <a:rPr lang="zh-CN" altLang="en-US" sz="800" dirty="0" smtClean="0"/>
              <a:t>雷同，不同的地方如下 仅仅是  </a:t>
            </a:r>
            <a:r>
              <a:rPr lang="en-US" dirty="0" smtClean="0"/>
              <a:t>    </a:t>
            </a:r>
            <a:r>
              <a:rPr lang="en-US" sz="800" dirty="0" smtClean="0">
                <a:solidFill>
                  <a:srgbClr val="00B0F0"/>
                </a:solidFill>
              </a:rPr>
              <a:t>broker.id=2</a:t>
            </a:r>
          </a:p>
          <a:p>
            <a:r>
              <a:rPr lang="en-US" altLang="en-US" sz="800" dirty="0" smtClean="0"/>
              <a:t>kafka03</a:t>
            </a:r>
            <a:r>
              <a:rPr lang="zh-CN" altLang="en-US" sz="800" dirty="0" smtClean="0"/>
              <a:t>操作步骤与</a:t>
            </a:r>
            <a:r>
              <a:rPr lang="en-US" altLang="en-US" sz="800" dirty="0" smtClean="0"/>
              <a:t>kafka01</a:t>
            </a:r>
            <a:r>
              <a:rPr lang="zh-CN" altLang="en-US" sz="800" dirty="0" smtClean="0"/>
              <a:t>雷同，不同的地方如下 仅仅是  </a:t>
            </a:r>
            <a:r>
              <a:rPr lang="en-US" dirty="0" smtClean="0"/>
              <a:t>   </a:t>
            </a:r>
            <a:r>
              <a:rPr lang="en-US" sz="800" dirty="0" smtClean="0"/>
              <a:t> </a:t>
            </a:r>
            <a:r>
              <a:rPr lang="en-US" sz="800" dirty="0" smtClean="0">
                <a:solidFill>
                  <a:srgbClr val="00B0F0"/>
                </a:solidFill>
              </a:rPr>
              <a:t>broker.id=3</a:t>
            </a:r>
            <a:endParaRPr lang="zh-CN" altLang="en-US" sz="800" dirty="0" smtClean="0"/>
          </a:p>
          <a:p>
            <a:r>
              <a:rPr lang="zh-CN" altLang="en-US" sz="800" dirty="0" smtClean="0"/>
              <a:t>启动每台服务器的</a:t>
            </a:r>
            <a:r>
              <a:rPr lang="en-US" altLang="en-US" sz="800" dirty="0" err="1" smtClean="0"/>
              <a:t>kafka</a:t>
            </a:r>
            <a:r>
              <a:rPr lang="en-US" altLang="en-US" sz="800" dirty="0" smtClean="0"/>
              <a:t>：</a:t>
            </a:r>
          </a:p>
          <a:p>
            <a:pPr lvl="1"/>
            <a:r>
              <a:rPr lang="en-US" dirty="0" smtClean="0"/>
              <a:t>bin/kafka-server-start.sh </a:t>
            </a:r>
            <a:r>
              <a:rPr lang="en-US" dirty="0" err="1" smtClean="0"/>
              <a:t>config</a:t>
            </a:r>
            <a:r>
              <a:rPr lang="en-US" dirty="0" smtClean="0"/>
              <a:t>/</a:t>
            </a:r>
            <a:r>
              <a:rPr lang="en-US" dirty="0" err="1" smtClean="0"/>
              <a:t>server.properties</a:t>
            </a:r>
            <a:r>
              <a:rPr lang="en-US" dirty="0" smtClean="0"/>
              <a:t> &amp;</a:t>
            </a:r>
          </a:p>
          <a:p>
            <a:r>
              <a:rPr lang="zh-CN" altLang="en-US" sz="800" dirty="0" smtClean="0"/>
              <a:t>创建</a:t>
            </a:r>
            <a:r>
              <a:rPr lang="en-US" altLang="en-US" sz="800" dirty="0" smtClean="0"/>
              <a:t>Topic(</a:t>
            </a:r>
            <a:r>
              <a:rPr lang="zh-CN" altLang="en-US" sz="800" dirty="0" smtClean="0"/>
              <a:t>包含一个分区，三个副本</a:t>
            </a:r>
            <a:r>
              <a:rPr lang="en-US" altLang="zh-CN" sz="800" dirty="0" smtClean="0"/>
              <a:t>)</a:t>
            </a:r>
          </a:p>
          <a:p>
            <a:pPr lvl="1"/>
            <a:r>
              <a:rPr lang="en-US" dirty="0" smtClean="0"/>
              <a:t>bin/kafka-create-topic.sh--zookeeper 192.168.0.1:2181 --replica 3 --partition 1 --</a:t>
            </a:r>
            <a:r>
              <a:rPr lang="en-US" dirty="0" err="1" smtClean="0"/>
              <a:t>topicmy</a:t>
            </a:r>
            <a:r>
              <a:rPr lang="en-US" dirty="0" smtClean="0"/>
              <a:t>-replicated-topic</a:t>
            </a:r>
          </a:p>
          <a:p>
            <a:r>
              <a:rPr lang="zh-CN" altLang="en-US" dirty="0" smtClean="0"/>
              <a:t>查看</a:t>
            </a:r>
            <a:r>
              <a:rPr lang="en-US" dirty="0" smtClean="0"/>
              <a:t>topic</a:t>
            </a:r>
            <a:r>
              <a:rPr lang="zh-CN" altLang="en-US" dirty="0" smtClean="0"/>
              <a:t>情况</a:t>
            </a:r>
          </a:p>
          <a:p>
            <a:pPr lvl="1"/>
            <a:r>
              <a:rPr lang="zh-CN" altLang="en-US" dirty="0" smtClean="0"/>
              <a:t> </a:t>
            </a:r>
            <a:r>
              <a:rPr lang="en-US" dirty="0" smtClean="0"/>
              <a:t>bin/kafka-list-top.sh --zookeeper 192.168.0.1:2181</a:t>
            </a:r>
          </a:p>
          <a:p>
            <a:r>
              <a:rPr lang="zh-CN" altLang="en-US" sz="800" dirty="0" smtClean="0"/>
              <a:t>创建发送者</a:t>
            </a:r>
          </a:p>
          <a:p>
            <a:pPr lvl="1"/>
            <a:r>
              <a:rPr lang="en-US" dirty="0" smtClean="0"/>
              <a:t>bin/kafka-console-producer.sh--broker-list 192.168.0.1:9091 --topic my-replicated-topic</a:t>
            </a:r>
          </a:p>
          <a:p>
            <a:r>
              <a:rPr lang="zh-CN" altLang="en-US" sz="800" dirty="0" smtClean="0"/>
              <a:t>创建消费者</a:t>
            </a:r>
          </a:p>
          <a:p>
            <a:pPr lvl="1"/>
            <a:r>
              <a:rPr lang="en-US" dirty="0" smtClean="0"/>
              <a:t>bin/kafka-console-consumer.sh --zookeeper127.0.0.1:2181 --from-beginning --topic my-replicated-topic</a:t>
            </a:r>
          </a:p>
          <a:p>
            <a:r>
              <a:rPr lang="zh-CN" altLang="en-US" sz="800" dirty="0" smtClean="0"/>
              <a:t>杀掉</a:t>
            </a:r>
            <a:r>
              <a:rPr lang="en-US" altLang="en-US" sz="800" dirty="0" smtClean="0"/>
              <a:t>server1</a:t>
            </a:r>
            <a:r>
              <a:rPr lang="zh-CN" altLang="en-US" sz="800" dirty="0" smtClean="0"/>
              <a:t>上的</a:t>
            </a:r>
            <a:r>
              <a:rPr lang="en-US" altLang="en-US" sz="800" dirty="0" smtClean="0"/>
              <a:t>broker</a:t>
            </a:r>
          </a:p>
          <a:p>
            <a:pPr lvl="1"/>
            <a:r>
              <a:rPr lang="en-US" dirty="0" smtClean="0"/>
              <a:t> kill -9 -f </a:t>
            </a:r>
            <a:r>
              <a:rPr lang="en-US" dirty="0" err="1" smtClean="0"/>
              <a:t>config</a:t>
            </a:r>
            <a:r>
              <a:rPr lang="en-US" dirty="0" smtClean="0"/>
              <a:t>/</a:t>
            </a:r>
            <a:r>
              <a:rPr lang="en-US" dirty="0" err="1" smtClean="0">
                <a:hlinkClick r:id="rId2"/>
              </a:rPr>
              <a:t>server</a:t>
            </a:r>
            <a:r>
              <a:rPr lang="en-US" dirty="0" err="1" smtClean="0"/>
              <a:t>.properties</a:t>
            </a:r>
            <a:endParaRPr lang="en-US" dirty="0" smtClean="0"/>
          </a:p>
          <a:p>
            <a:r>
              <a:rPr lang="zh-CN" altLang="en-US" sz="800" dirty="0" smtClean="0"/>
              <a:t>查看</a:t>
            </a:r>
            <a:r>
              <a:rPr lang="en-US" sz="800" dirty="0" smtClean="0"/>
              <a:t>topic</a:t>
            </a:r>
          </a:p>
          <a:p>
            <a:pPr lvl="1"/>
            <a:r>
              <a:rPr lang="en-US" dirty="0" smtClean="0"/>
              <a:t> bin/kafka-list-top.sh --zookeeper192.168.0.1:2181</a:t>
            </a:r>
          </a:p>
          <a:p>
            <a:pPr lvl="1"/>
            <a:r>
              <a:rPr lang="zh-CN" altLang="en-US" sz="700" b="1" dirty="0" smtClean="0">
                <a:solidFill>
                  <a:srgbClr val="FF0000"/>
                </a:solidFill>
              </a:rPr>
              <a:t>发现</a:t>
            </a:r>
            <a:r>
              <a:rPr lang="en-US" sz="700" b="1" dirty="0" smtClean="0">
                <a:solidFill>
                  <a:srgbClr val="FF0000"/>
                </a:solidFill>
              </a:rPr>
              <a:t>topic</a:t>
            </a:r>
            <a:r>
              <a:rPr lang="zh-CN" altLang="en-US" sz="700" b="1" dirty="0" smtClean="0">
                <a:solidFill>
                  <a:srgbClr val="FF0000"/>
                </a:solidFill>
              </a:rPr>
              <a:t>还正常的存在</a:t>
            </a:r>
          </a:p>
          <a:p>
            <a:r>
              <a:rPr lang="zh-CN" altLang="en-US" sz="800" dirty="0" smtClean="0"/>
              <a:t>创建消费者，看是否能查询到消息</a:t>
            </a:r>
          </a:p>
          <a:p>
            <a:pPr lvl="1"/>
            <a:r>
              <a:rPr lang="zh-CN" altLang="en-US" dirty="0" smtClean="0"/>
              <a:t> </a:t>
            </a:r>
            <a:r>
              <a:rPr lang="en-US" dirty="0" smtClean="0"/>
              <a:t>bin/kafka-console-consumer.sh --zookeeper192.168.0.1:2181 --from-beginning --topic my-replicated-topic</a:t>
            </a:r>
          </a:p>
          <a:p>
            <a:pPr lvl="1"/>
            <a:endParaRPr lang="en-US" dirty="0"/>
          </a:p>
        </p:txBody>
      </p:sp>
      <p:sp>
        <p:nvSpPr>
          <p:cNvPr id="3" name="Content Placeholder 2"/>
          <p:cNvSpPr>
            <a:spLocks noGrp="1"/>
          </p:cNvSpPr>
          <p:nvPr>
            <p:ph sz="quarter" idx="10"/>
          </p:nvPr>
        </p:nvSpPr>
        <p:spPr/>
        <p:txBody>
          <a:bodyPr/>
          <a:lstStyle/>
          <a:p>
            <a:r>
              <a:rPr lang="en-US" dirty="0" smtClean="0">
                <a:hlinkClick r:id="rId3"/>
              </a:rPr>
              <a:t>http://www.cnblogs.com/likehua/p/3999538.html</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dirty="0" err="1" smtClean="0"/>
              <a:t>Zookeeper+Kafka</a:t>
            </a:r>
            <a:r>
              <a:rPr lang="zh-CN" altLang="en-US" dirty="0" smtClean="0"/>
              <a:t>集群安装</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4100" name="Picture 4"/>
          <p:cNvPicPr>
            <a:picLocks noChangeAspect="1" noChangeArrowheads="1"/>
          </p:cNvPicPr>
          <p:nvPr/>
        </p:nvPicPr>
        <p:blipFill>
          <a:blip r:embed="rId2" cstate="print"/>
          <a:srcRect/>
          <a:stretch>
            <a:fillRect/>
          </a:stretch>
        </p:blipFill>
        <p:spPr bwMode="auto">
          <a:xfrm>
            <a:off x="0" y="685800"/>
            <a:ext cx="4476750" cy="3714405"/>
          </a:xfrm>
          <a:prstGeom prst="rect">
            <a:avLst/>
          </a:prstGeom>
          <a:noFill/>
          <a:ln w="9525">
            <a:noFill/>
            <a:miter lim="800000"/>
            <a:headEnd/>
            <a:tailEnd/>
          </a:ln>
        </p:spPr>
      </p:pic>
      <p:sp>
        <p:nvSpPr>
          <p:cNvPr id="9" name="Content Placeholder 8"/>
          <p:cNvSpPr>
            <a:spLocks noGrp="1"/>
          </p:cNvSpPr>
          <p:nvPr>
            <p:ph sz="quarter" idx="1"/>
          </p:nvPr>
        </p:nvSpPr>
        <p:spPr/>
        <p:txBody>
          <a:bodyPr/>
          <a:lstStyle/>
          <a:p>
            <a:endParaRPr lang="en-US" dirty="0"/>
          </a:p>
        </p:txBody>
      </p:sp>
      <p:pic>
        <p:nvPicPr>
          <p:cNvPr id="4101" name="Picture 5"/>
          <p:cNvPicPr>
            <a:picLocks noChangeAspect="1" noChangeArrowheads="1"/>
          </p:cNvPicPr>
          <p:nvPr/>
        </p:nvPicPr>
        <p:blipFill>
          <a:blip r:embed="rId3" cstate="print"/>
          <a:srcRect/>
          <a:stretch>
            <a:fillRect/>
          </a:stretch>
        </p:blipFill>
        <p:spPr bwMode="auto">
          <a:xfrm>
            <a:off x="3648075" y="3200400"/>
            <a:ext cx="3667125" cy="177976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lnDef>
      <a:spPr>
        <a:ln/>
      </a:spPr>
      <a:bodyPr/>
      <a:lstStyle/>
      <a:style>
        <a:lnRef idx="1">
          <a:schemeClr val="accent5"/>
        </a:lnRef>
        <a:fillRef idx="0">
          <a:schemeClr val="accent5"/>
        </a:fillRef>
        <a:effectRef idx="0">
          <a:schemeClr val="accent5"/>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17067</TotalTime>
  <Words>1855</Words>
  <Application>Microsoft Office PowerPoint</Application>
  <PresentationFormat>Custom</PresentationFormat>
  <Paragraphs>141</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Origin</vt:lpstr>
      <vt:lpstr>Introduction ML for Intellipro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Paxos</vt:lpstr>
      <vt:lpstr>Paxos</vt:lpstr>
      <vt:lpstr>Paxos</vt:lpstr>
      <vt:lpstr>Paxos</vt:lpstr>
      <vt:lpstr>Paxos</vt:lpstr>
      <vt:lpstr>Paxos</vt:lpstr>
      <vt:lpstr>Paxos</vt:lpstr>
      <vt:lpstr>Paxos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SidAskary</dc:creator>
  <cp:lastModifiedBy>s80035896</cp:lastModifiedBy>
  <cp:revision>543</cp:revision>
  <dcterms:created xsi:type="dcterms:W3CDTF">2006-08-16T00:00:00Z</dcterms:created>
  <dcterms:modified xsi:type="dcterms:W3CDTF">2016-09-29T21:15:28Z</dcterms:modified>
</cp:coreProperties>
</file>